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sldIdLst>
    <p:sldId id="261" r:id="rId3"/>
    <p:sldId id="258" r:id="rId4"/>
    <p:sldId id="259" r:id="rId5"/>
    <p:sldId id="260" r:id="rId6"/>
    <p:sldId id="262" r:id="rId7"/>
    <p:sldId id="264" r:id="rId8"/>
    <p:sldId id="265" r:id="rId9"/>
    <p:sldId id="266" r:id="rId10"/>
    <p:sldId id="267" r:id="rId11"/>
    <p:sldId id="268" r:id="rId12"/>
    <p:sldId id="269" r:id="rId13"/>
    <p:sldId id="271" r:id="rId14"/>
    <p:sldId id="275" r:id="rId15"/>
    <p:sldId id="272" r:id="rId16"/>
    <p:sldId id="273" r:id="rId17"/>
    <p:sldId id="274"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1" r:id="rId33"/>
    <p:sldId id="292" r:id="rId34"/>
    <p:sldId id="290" r:id="rId35"/>
    <p:sldId id="263" r:id="rId36"/>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82"/>
  </p:normalViewPr>
  <p:slideViewPr>
    <p:cSldViewPr snapToGrid="0" snapToObjects="1">
      <p:cViewPr varScale="1">
        <p:scale>
          <a:sx n="76" d="100"/>
          <a:sy n="76" d="100"/>
        </p:scale>
        <p:origin x="27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470D3B-830B-794A-92AB-7B7A1A48A3A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3B4C572-EE04-784B-90B6-91415F8993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929502F8-BBE0-804E-B5B8-9584F89235FB}"/>
              </a:ext>
            </a:extLst>
          </p:cNvPr>
          <p:cNvSpPr>
            <a:spLocks noGrp="1"/>
          </p:cNvSpPr>
          <p:nvPr>
            <p:ph type="dt" sz="half" idx="10"/>
          </p:nvPr>
        </p:nvSpPr>
        <p:spPr/>
        <p:txBody>
          <a:bodyPr/>
          <a:lstStyle/>
          <a:p>
            <a:fld id="{54D19631-453E-A442-A189-D10CE98D21CA}" type="datetimeFigureOut">
              <a:rPr lang="es-ES" smtClean="0"/>
              <a:t>27/09/2019</a:t>
            </a:fld>
            <a:endParaRPr lang="es-ES"/>
          </a:p>
        </p:txBody>
      </p:sp>
      <p:sp>
        <p:nvSpPr>
          <p:cNvPr id="5" name="Marcador de pie de página 4">
            <a:extLst>
              <a:ext uri="{FF2B5EF4-FFF2-40B4-BE49-F238E27FC236}">
                <a16:creationId xmlns:a16="http://schemas.microsoft.com/office/drawing/2014/main" id="{A307C7F9-3786-E148-B191-BAC9CB3BBB1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3C1FBA0-4FB8-E74F-BBB4-2FACBF05B9CC}"/>
              </a:ext>
            </a:extLst>
          </p:cNvPr>
          <p:cNvSpPr>
            <a:spLocks noGrp="1"/>
          </p:cNvSpPr>
          <p:nvPr>
            <p:ph type="sldNum" sz="quarter" idx="12"/>
          </p:nvPr>
        </p:nvSpPr>
        <p:spPr/>
        <p:txBody>
          <a:bodyPr/>
          <a:lstStyle/>
          <a:p>
            <a:fld id="{44F99593-16EB-CD45-9C30-D491DFCEB05D}" type="slidenum">
              <a:rPr lang="es-ES" smtClean="0"/>
              <a:t>‹Nº›</a:t>
            </a:fld>
            <a:endParaRPr lang="es-ES"/>
          </a:p>
        </p:txBody>
      </p:sp>
    </p:spTree>
    <p:extLst>
      <p:ext uri="{BB962C8B-B14F-4D97-AF65-F5344CB8AC3E}">
        <p14:creationId xmlns:p14="http://schemas.microsoft.com/office/powerpoint/2010/main" val="740958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F27CF9-D049-ED46-8D03-B71F912D268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359D844-AD28-2442-BDDF-E6222E5A53C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6910D95-4A8E-4249-8560-6DE991B884E7}"/>
              </a:ext>
            </a:extLst>
          </p:cNvPr>
          <p:cNvSpPr>
            <a:spLocks noGrp="1"/>
          </p:cNvSpPr>
          <p:nvPr>
            <p:ph type="dt" sz="half" idx="10"/>
          </p:nvPr>
        </p:nvSpPr>
        <p:spPr/>
        <p:txBody>
          <a:bodyPr/>
          <a:lstStyle/>
          <a:p>
            <a:fld id="{54D19631-453E-A442-A189-D10CE98D21CA}" type="datetimeFigureOut">
              <a:rPr lang="es-ES" smtClean="0"/>
              <a:t>27/09/2019</a:t>
            </a:fld>
            <a:endParaRPr lang="es-ES"/>
          </a:p>
        </p:txBody>
      </p:sp>
      <p:sp>
        <p:nvSpPr>
          <p:cNvPr id="5" name="Marcador de pie de página 4">
            <a:extLst>
              <a:ext uri="{FF2B5EF4-FFF2-40B4-BE49-F238E27FC236}">
                <a16:creationId xmlns:a16="http://schemas.microsoft.com/office/drawing/2014/main" id="{2DDC3EDA-29D8-CE4A-9EEE-C689F2BF8E1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733C2C9-FDFB-2A47-9FFA-C91DFB1A2F6F}"/>
              </a:ext>
            </a:extLst>
          </p:cNvPr>
          <p:cNvSpPr>
            <a:spLocks noGrp="1"/>
          </p:cNvSpPr>
          <p:nvPr>
            <p:ph type="sldNum" sz="quarter" idx="12"/>
          </p:nvPr>
        </p:nvSpPr>
        <p:spPr/>
        <p:txBody>
          <a:bodyPr/>
          <a:lstStyle/>
          <a:p>
            <a:fld id="{44F99593-16EB-CD45-9C30-D491DFCEB05D}" type="slidenum">
              <a:rPr lang="es-ES" smtClean="0"/>
              <a:t>‹Nº›</a:t>
            </a:fld>
            <a:endParaRPr lang="es-ES"/>
          </a:p>
        </p:txBody>
      </p:sp>
    </p:spTree>
    <p:extLst>
      <p:ext uri="{BB962C8B-B14F-4D97-AF65-F5344CB8AC3E}">
        <p14:creationId xmlns:p14="http://schemas.microsoft.com/office/powerpoint/2010/main" val="1951302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1629DA9-6C85-744A-BE4F-56A667BF48F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DA86B8B-CE91-2046-BA5F-B3BCD910C19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CA439A3-E762-6642-A478-E705FCFB004D}"/>
              </a:ext>
            </a:extLst>
          </p:cNvPr>
          <p:cNvSpPr>
            <a:spLocks noGrp="1"/>
          </p:cNvSpPr>
          <p:nvPr>
            <p:ph type="dt" sz="half" idx="10"/>
          </p:nvPr>
        </p:nvSpPr>
        <p:spPr/>
        <p:txBody>
          <a:bodyPr/>
          <a:lstStyle/>
          <a:p>
            <a:fld id="{54D19631-453E-A442-A189-D10CE98D21CA}" type="datetimeFigureOut">
              <a:rPr lang="es-ES" smtClean="0"/>
              <a:t>27/09/2019</a:t>
            </a:fld>
            <a:endParaRPr lang="es-ES"/>
          </a:p>
        </p:txBody>
      </p:sp>
      <p:sp>
        <p:nvSpPr>
          <p:cNvPr id="5" name="Marcador de pie de página 4">
            <a:extLst>
              <a:ext uri="{FF2B5EF4-FFF2-40B4-BE49-F238E27FC236}">
                <a16:creationId xmlns:a16="http://schemas.microsoft.com/office/drawing/2014/main" id="{88B46811-D254-3844-A3C2-A2B6EB22F8D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9D3D3CD-AAB4-B34E-BF93-5FCFF9F44D19}"/>
              </a:ext>
            </a:extLst>
          </p:cNvPr>
          <p:cNvSpPr>
            <a:spLocks noGrp="1"/>
          </p:cNvSpPr>
          <p:nvPr>
            <p:ph type="sldNum" sz="quarter" idx="12"/>
          </p:nvPr>
        </p:nvSpPr>
        <p:spPr/>
        <p:txBody>
          <a:bodyPr/>
          <a:lstStyle/>
          <a:p>
            <a:fld id="{44F99593-16EB-CD45-9C30-D491DFCEB05D}" type="slidenum">
              <a:rPr lang="es-ES" smtClean="0"/>
              <a:t>‹Nº›</a:t>
            </a:fld>
            <a:endParaRPr lang="es-ES"/>
          </a:p>
        </p:txBody>
      </p:sp>
    </p:spTree>
    <p:extLst>
      <p:ext uri="{BB962C8B-B14F-4D97-AF65-F5344CB8AC3E}">
        <p14:creationId xmlns:p14="http://schemas.microsoft.com/office/powerpoint/2010/main" val="17161425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Cover Page">
    <p:spTree>
      <p:nvGrpSpPr>
        <p:cNvPr id="1" name=""/>
        <p:cNvGrpSpPr/>
        <p:nvPr/>
      </p:nvGrpSpPr>
      <p:grpSpPr>
        <a:xfrm>
          <a:off x="0" y="0"/>
          <a:ext cx="0" cy="0"/>
          <a:chOff x="0" y="0"/>
          <a:chExt cx="0" cy="0"/>
        </a:xfrm>
      </p:grpSpPr>
      <p:sp>
        <p:nvSpPr>
          <p:cNvPr id="17" name="16 Rectángulo"/>
          <p:cNvSpPr/>
          <p:nvPr userDrawn="1"/>
        </p:nvSpPr>
        <p:spPr>
          <a:xfrm>
            <a:off x="7152117" y="0"/>
            <a:ext cx="5039883"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4" name="13 Imagen" descr="http://static.consumer.es/caminodesantiago/camino-frances/29/imgs/catedral-de-santiago-de-compostela.jpg"/>
          <p:cNvPicPr/>
          <p:nvPr userDrawn="1"/>
        </p:nvPicPr>
        <p:blipFill>
          <a:blip r:embed="rId2" cstate="print">
            <a:duotone>
              <a:schemeClr val="accent5">
                <a:shade val="45000"/>
                <a:satMod val="135000"/>
              </a:schemeClr>
              <a:prstClr val="white"/>
            </a:duotone>
            <a:lum bright="36000" contrast="-39000"/>
          </a:blip>
          <a:srcRect/>
          <a:stretch>
            <a:fillRect/>
          </a:stretch>
        </p:blipFill>
        <p:spPr bwMode="auto">
          <a:xfrm>
            <a:off x="5999989" y="0"/>
            <a:ext cx="6192011" cy="3356992"/>
          </a:xfrm>
          <a:prstGeom prst="rect">
            <a:avLst/>
          </a:prstGeom>
          <a:noFill/>
          <a:ln w="9525">
            <a:noFill/>
            <a:miter lim="800000"/>
            <a:headEnd/>
            <a:tailEnd/>
          </a:ln>
          <a:effectLst>
            <a:reflection blurRad="6350" stA="50000" endA="275" endPos="40000" dist="101600" dir="5400000" sy="-100000" algn="bl" rotWithShape="0"/>
          </a:effectLst>
        </p:spPr>
      </p:pic>
      <p:sp>
        <p:nvSpPr>
          <p:cNvPr id="15" name="1 Título"/>
          <p:cNvSpPr txBox="1">
            <a:spLocks/>
          </p:cNvSpPr>
          <p:nvPr userDrawn="1"/>
        </p:nvSpPr>
        <p:spPr>
          <a:xfrm>
            <a:off x="0" y="0"/>
            <a:ext cx="7152117" cy="6858000"/>
          </a:xfrm>
          <a:prstGeom prst="rect">
            <a:avLst/>
          </a:prstGeom>
          <a:solidFill>
            <a:schemeClr val="tx2"/>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54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54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54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54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54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54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a:ea typeface="+mn-ea"/>
                <a:cs typeface="Arial" pitchFamily="34" charset="0"/>
              </a:rPr>
              <a:t>19TH SELL MEETING</a:t>
            </a:r>
            <a:br>
              <a:rPr kumimoji="0" lang="en-US" sz="28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a:ea typeface="+mn-ea"/>
                <a:cs typeface="Arial" pitchFamily="34" charset="0"/>
              </a:rPr>
            </a:br>
            <a:r>
              <a:rPr kumimoji="0" lang="en-US" sz="28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a:ea typeface="+mn-ea"/>
                <a:cs typeface="Arial" pitchFamily="34" charset="0"/>
              </a:rPr>
              <a:t/>
            </a:r>
            <a:br>
              <a:rPr kumimoji="0" lang="en-US" sz="28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a:ea typeface="+mn-ea"/>
                <a:cs typeface="Arial" pitchFamily="34" charset="0"/>
              </a:rPr>
            </a:br>
            <a:r>
              <a:rPr kumimoji="0" lang="en-US" sz="10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a:ea typeface="+mn-ea"/>
                <a:cs typeface="Arial" pitchFamily="34" charset="0"/>
              </a:rPr>
              <a:t>(SOUTHERN EUROPEAN LIBRARIES LINK)</a:t>
            </a:r>
            <a:endParaRPr kumimoji="0" lang="en-US" sz="1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Arial" pitchFamily="34" charset="0"/>
            </a:endParaRPr>
          </a:p>
        </p:txBody>
      </p:sp>
      <p:sp>
        <p:nvSpPr>
          <p:cNvPr id="2" name="1 Título"/>
          <p:cNvSpPr>
            <a:spLocks noGrp="1"/>
          </p:cNvSpPr>
          <p:nvPr>
            <p:ph type="ctrTitle" hasCustomPrompt="1"/>
          </p:nvPr>
        </p:nvSpPr>
        <p:spPr>
          <a:xfrm>
            <a:off x="335360" y="332656"/>
            <a:ext cx="6432715" cy="2880320"/>
          </a:xfrm>
        </p:spPr>
        <p:txBody>
          <a:bodyPr>
            <a:normAutofit/>
          </a:bodyPr>
          <a:lstStyle>
            <a:lvl1pPr algn="ctr">
              <a:defRPr sz="4000" cap="all" baseline="0">
                <a:solidFill>
                  <a:schemeClr val="bg1"/>
                </a:solidFill>
                <a:latin typeface="+mn-lt"/>
              </a:defRPr>
            </a:lvl1pPr>
          </a:lstStyle>
          <a:p>
            <a:r>
              <a:rPr lang="en-US" noProof="0" dirty="0" smtClean="0"/>
              <a:t>TITLE OF THE PRESENTATION</a:t>
            </a:r>
            <a:endParaRPr lang="en-US" noProof="0" dirty="0"/>
          </a:p>
        </p:txBody>
      </p:sp>
      <p:sp>
        <p:nvSpPr>
          <p:cNvPr id="3" name="2 Subtítulo"/>
          <p:cNvSpPr>
            <a:spLocks noGrp="1"/>
          </p:cNvSpPr>
          <p:nvPr>
            <p:ph type="subTitle" idx="1" hasCustomPrompt="1"/>
          </p:nvPr>
        </p:nvSpPr>
        <p:spPr>
          <a:xfrm>
            <a:off x="335360" y="3789040"/>
            <a:ext cx="6432715" cy="936104"/>
          </a:xfrm>
        </p:spPr>
        <p:txBody>
          <a:bodyPr/>
          <a:lstStyle>
            <a:lvl1pPr marL="0" indent="0" algn="ctr">
              <a:buNone/>
              <a:defRPr>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(Name of the Institution)</a:t>
            </a:r>
            <a:endParaRPr lang="en-US" noProof="0"/>
          </a:p>
        </p:txBody>
      </p:sp>
      <p:sp>
        <p:nvSpPr>
          <p:cNvPr id="16" name="15 Rectángulo"/>
          <p:cNvSpPr/>
          <p:nvPr userDrawn="1"/>
        </p:nvSpPr>
        <p:spPr>
          <a:xfrm>
            <a:off x="7152117" y="4869160"/>
            <a:ext cx="5039883" cy="175432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smtClean="0">
                <a:ln>
                  <a:noFill/>
                </a:ln>
                <a:solidFill>
                  <a:srgbClr val="1F497D"/>
                </a:solidFill>
                <a:effectLst>
                  <a:outerShdw blurRad="38100" dist="38100" dir="2700000" algn="tl">
                    <a:srgbClr val="000000">
                      <a:alpha val="43137"/>
                    </a:srgbClr>
                  </a:outerShdw>
                </a:effectLst>
                <a:uLnTx/>
                <a:uFillTx/>
                <a:latin typeface="Calibri"/>
                <a:ea typeface="+mn-ea"/>
                <a:cs typeface="Arial" pitchFamily="34" charset="0"/>
              </a:rPr>
              <a:t>Santiago de Compostela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smtClean="0">
              <a:ln>
                <a:noFill/>
              </a:ln>
              <a:solidFill>
                <a:srgbClr val="1F497D"/>
              </a:solidFill>
              <a:effectLst>
                <a:outerShdw blurRad="38100" dist="38100" dir="2700000" algn="tl">
                  <a:srgbClr val="000000">
                    <a:alpha val="43137"/>
                  </a:srgbClr>
                </a:outerShdw>
              </a:effectLst>
              <a:uLnTx/>
              <a:uFillTx/>
              <a:latin typeface="Calibri"/>
              <a:ea typeface="+mn-ea"/>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smtClean="0">
                <a:ln>
                  <a:noFill/>
                </a:ln>
                <a:solidFill>
                  <a:srgbClr val="1F497D"/>
                </a:solidFill>
                <a:effectLst>
                  <a:outerShdw blurRad="38100" dist="38100" dir="2700000" algn="tl">
                    <a:srgbClr val="000000">
                      <a:alpha val="43137"/>
                    </a:srgbClr>
                  </a:outerShdw>
                </a:effectLst>
                <a:uLnTx/>
                <a:uFillTx/>
                <a:latin typeface="Calibri"/>
                <a:ea typeface="+mn-ea"/>
                <a:cs typeface="Arial" pitchFamily="34" charset="0"/>
              </a:rPr>
              <a:t>(Spain)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smtClean="0">
              <a:ln>
                <a:noFill/>
              </a:ln>
              <a:solidFill>
                <a:srgbClr val="1F497D"/>
              </a:solidFill>
              <a:effectLst>
                <a:outerShdw blurRad="38100" dist="38100" dir="2700000" algn="tl">
                  <a:srgbClr val="000000">
                    <a:alpha val="43137"/>
                  </a:srgbClr>
                </a:outerShdw>
              </a:effectLst>
              <a:uLnTx/>
              <a:uFillTx/>
              <a:latin typeface="Calibri"/>
              <a:ea typeface="+mn-ea"/>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smtClean="0">
              <a:ln>
                <a:noFill/>
              </a:ln>
              <a:solidFill>
                <a:srgbClr val="1F497D"/>
              </a:solidFill>
              <a:effectLst>
                <a:outerShdw blurRad="38100" dist="38100" dir="2700000" algn="tl">
                  <a:srgbClr val="000000">
                    <a:alpha val="43137"/>
                  </a:srgbClr>
                </a:outerShdw>
              </a:effectLst>
              <a:uLnTx/>
              <a:uFillTx/>
              <a:latin typeface="Calibri"/>
              <a:ea typeface="+mn-ea"/>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smtClean="0">
                <a:ln>
                  <a:noFill/>
                </a:ln>
                <a:solidFill>
                  <a:srgbClr val="1F497D"/>
                </a:solidFill>
                <a:effectLst>
                  <a:outerShdw blurRad="38100" dist="38100" dir="2700000" algn="tl">
                    <a:srgbClr val="000000">
                      <a:alpha val="43137"/>
                    </a:srgbClr>
                  </a:outerShdw>
                </a:effectLst>
                <a:uLnTx/>
                <a:uFillTx/>
                <a:latin typeface="Calibri"/>
                <a:ea typeface="+mn-ea"/>
                <a:cs typeface="Arial" pitchFamily="34" charset="0"/>
              </a:rPr>
              <a:t>May 27th-28th, 2019</a:t>
            </a:r>
          </a:p>
        </p:txBody>
      </p:sp>
    </p:spTree>
    <p:extLst>
      <p:ext uri="{BB962C8B-B14F-4D97-AF65-F5344CB8AC3E}">
        <p14:creationId xmlns:p14="http://schemas.microsoft.com/office/powerpoint/2010/main" val="77316079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ual slide">
    <p:spTree>
      <p:nvGrpSpPr>
        <p:cNvPr id="1" name=""/>
        <p:cNvGrpSpPr/>
        <p:nvPr/>
      </p:nvGrpSpPr>
      <p:grpSpPr>
        <a:xfrm>
          <a:off x="0" y="0"/>
          <a:ext cx="0" cy="0"/>
          <a:chOff x="0" y="0"/>
          <a:chExt cx="0" cy="0"/>
        </a:xfrm>
      </p:grpSpPr>
      <p:sp>
        <p:nvSpPr>
          <p:cNvPr id="2" name="1 Título"/>
          <p:cNvSpPr>
            <a:spLocks noGrp="1"/>
          </p:cNvSpPr>
          <p:nvPr>
            <p:ph type="title" hasCustomPrompt="1"/>
          </p:nvPr>
        </p:nvSpPr>
        <p:spPr/>
        <p:txBody>
          <a:bodyPr/>
          <a:lstStyle>
            <a:lvl1pPr>
              <a:defRPr>
                <a:latin typeface="+mn-lt"/>
              </a:defRPr>
            </a:lvl1pPr>
          </a:lstStyle>
          <a:p>
            <a:r>
              <a:rPr lang="en-GB" dirty="0" smtClean="0"/>
              <a:t>Click here to change the title of the slide</a:t>
            </a:r>
            <a:endParaRPr lang="gl-ES" dirty="0"/>
          </a:p>
        </p:txBody>
      </p:sp>
      <p:sp>
        <p:nvSpPr>
          <p:cNvPr id="3" name="2 Marcador de contenido"/>
          <p:cNvSpPr>
            <a:spLocks noGrp="1"/>
          </p:cNvSpPr>
          <p:nvPr>
            <p:ph sz="half" idx="1" hasCustomPrompt="1"/>
          </p:nvPr>
        </p:nvSpPr>
        <p:spPr>
          <a:xfrm>
            <a:off x="239349" y="980728"/>
            <a:ext cx="11809312" cy="5544616"/>
          </a:xfrm>
        </p:spPr>
        <p:txBody>
          <a:bodyPr>
            <a:noAutofit/>
          </a:bodyPr>
          <a:lstStyle>
            <a:lvl1pPr marL="0" indent="0">
              <a:spcBef>
                <a:spcPts val="0"/>
              </a:spcBef>
              <a:buNone/>
              <a:defRPr sz="1600">
                <a:latin typeface="+mn-lt"/>
              </a:defRPr>
            </a:lvl1pPr>
            <a:lvl2pPr>
              <a:buNone/>
              <a:defRPr sz="2400">
                <a:latin typeface="+mn-lt"/>
              </a:defRPr>
            </a:lvl2pPr>
            <a:lvl3pPr>
              <a:buNone/>
              <a:defRPr sz="2000">
                <a:latin typeface="+mn-lt"/>
              </a:defRPr>
            </a:lvl3pPr>
            <a:lvl4pPr>
              <a:buNone/>
              <a:defRPr sz="1800">
                <a:latin typeface="+mn-lt"/>
              </a:defRPr>
            </a:lvl4pPr>
            <a:lvl5pPr>
              <a:buNone/>
              <a:defRPr sz="1800">
                <a:latin typeface="+mn-lt"/>
              </a:defRPr>
            </a:lvl5pPr>
            <a:lvl6pPr>
              <a:defRPr sz="1800"/>
            </a:lvl6pPr>
            <a:lvl7pPr>
              <a:defRPr sz="1800"/>
            </a:lvl7pPr>
            <a:lvl8pPr>
              <a:defRPr sz="1800"/>
            </a:lvl8pPr>
            <a:lvl9pPr>
              <a:defRPr sz="1800"/>
            </a:lvl9pPr>
          </a:lstStyle>
          <a:p>
            <a:pPr lvl="0"/>
            <a:r>
              <a:rPr lang="es-ES" dirty="0" err="1" smtClean="0"/>
              <a:t>Lorem</a:t>
            </a:r>
            <a:r>
              <a:rPr lang="es-ES" dirty="0" smtClean="0"/>
              <a:t> </a:t>
            </a:r>
            <a:r>
              <a:rPr lang="es-ES" dirty="0" err="1" smtClean="0"/>
              <a:t>ipsum</a:t>
            </a:r>
            <a:r>
              <a:rPr lang="es-ES" dirty="0" smtClean="0"/>
              <a:t> dolor </a:t>
            </a:r>
            <a:r>
              <a:rPr lang="es-ES" dirty="0" err="1" smtClean="0"/>
              <a:t>sit</a:t>
            </a:r>
            <a:r>
              <a:rPr lang="es-ES" dirty="0" smtClean="0"/>
              <a:t> </a:t>
            </a:r>
            <a:r>
              <a:rPr lang="es-ES" dirty="0" err="1" smtClean="0"/>
              <a:t>amet</a:t>
            </a:r>
            <a:r>
              <a:rPr lang="es-ES" dirty="0" smtClean="0"/>
              <a:t>, </a:t>
            </a:r>
            <a:r>
              <a:rPr lang="es-ES" dirty="0" err="1" smtClean="0"/>
              <a:t>consectetur</a:t>
            </a:r>
            <a:r>
              <a:rPr lang="es-ES" dirty="0" smtClean="0"/>
              <a:t> </a:t>
            </a:r>
            <a:r>
              <a:rPr lang="es-ES" dirty="0" err="1" smtClean="0"/>
              <a:t>adipiscing</a:t>
            </a:r>
            <a:r>
              <a:rPr lang="es-ES" dirty="0" smtClean="0"/>
              <a:t> </a:t>
            </a:r>
            <a:r>
              <a:rPr lang="es-ES" dirty="0" err="1" smtClean="0"/>
              <a:t>elit</a:t>
            </a:r>
            <a:r>
              <a:rPr lang="es-ES" dirty="0" smtClean="0"/>
              <a:t>. Nunc tortor </a:t>
            </a:r>
            <a:r>
              <a:rPr lang="es-ES" dirty="0" err="1" smtClean="0"/>
              <a:t>diam</a:t>
            </a:r>
            <a:r>
              <a:rPr lang="es-ES" dirty="0" smtClean="0"/>
              <a:t>, </a:t>
            </a:r>
            <a:r>
              <a:rPr lang="es-ES" dirty="0" err="1" smtClean="0"/>
              <a:t>tincidunt</a:t>
            </a:r>
            <a:r>
              <a:rPr lang="es-ES" dirty="0" smtClean="0"/>
              <a:t> non </a:t>
            </a:r>
            <a:r>
              <a:rPr lang="es-ES" dirty="0" err="1" smtClean="0"/>
              <a:t>est</a:t>
            </a:r>
            <a:r>
              <a:rPr lang="es-ES" dirty="0" smtClean="0"/>
              <a:t> </a:t>
            </a:r>
            <a:r>
              <a:rPr lang="es-ES" dirty="0" err="1" smtClean="0"/>
              <a:t>nec</a:t>
            </a:r>
            <a:r>
              <a:rPr lang="es-ES" dirty="0" smtClean="0"/>
              <a:t>, </a:t>
            </a:r>
            <a:r>
              <a:rPr lang="es-ES" dirty="0" err="1" smtClean="0"/>
              <a:t>tincidunt</a:t>
            </a:r>
            <a:r>
              <a:rPr lang="es-ES" dirty="0" smtClean="0"/>
              <a:t> </a:t>
            </a:r>
            <a:r>
              <a:rPr lang="es-ES" dirty="0" err="1" smtClean="0"/>
              <a:t>consectetur</a:t>
            </a:r>
            <a:r>
              <a:rPr lang="es-ES" dirty="0" smtClean="0"/>
              <a:t> </a:t>
            </a:r>
            <a:r>
              <a:rPr lang="es-ES" dirty="0" err="1" smtClean="0"/>
              <a:t>dui</a:t>
            </a:r>
            <a:r>
              <a:rPr lang="es-ES" dirty="0" smtClean="0"/>
              <a:t>. </a:t>
            </a:r>
            <a:r>
              <a:rPr lang="es-ES" dirty="0" err="1" smtClean="0"/>
              <a:t>Vestibulum</a:t>
            </a:r>
            <a:r>
              <a:rPr lang="es-ES" dirty="0" smtClean="0"/>
              <a:t> </a:t>
            </a:r>
            <a:r>
              <a:rPr lang="es-ES" dirty="0" err="1" smtClean="0"/>
              <a:t>nec</a:t>
            </a:r>
            <a:r>
              <a:rPr lang="es-ES" dirty="0" smtClean="0"/>
              <a:t> </a:t>
            </a:r>
            <a:r>
              <a:rPr lang="es-ES" dirty="0" err="1" smtClean="0"/>
              <a:t>sapien</a:t>
            </a:r>
            <a:r>
              <a:rPr lang="es-ES" dirty="0" smtClean="0"/>
              <a:t> </a:t>
            </a:r>
            <a:r>
              <a:rPr lang="es-ES" dirty="0" err="1" smtClean="0"/>
              <a:t>tellus</a:t>
            </a:r>
            <a:r>
              <a:rPr lang="es-ES" dirty="0" smtClean="0"/>
              <a:t>. </a:t>
            </a:r>
            <a:r>
              <a:rPr lang="es-ES" dirty="0" err="1" smtClean="0"/>
              <a:t>Fusce</a:t>
            </a:r>
            <a:r>
              <a:rPr lang="es-ES" dirty="0" smtClean="0"/>
              <a:t> </a:t>
            </a:r>
            <a:r>
              <a:rPr lang="es-ES" dirty="0" err="1" smtClean="0"/>
              <a:t>congue</a:t>
            </a:r>
            <a:r>
              <a:rPr lang="es-ES" dirty="0" smtClean="0"/>
              <a:t> </a:t>
            </a:r>
            <a:r>
              <a:rPr lang="es-ES" dirty="0" err="1" smtClean="0"/>
              <a:t>est</a:t>
            </a:r>
            <a:r>
              <a:rPr lang="es-ES" dirty="0" smtClean="0"/>
              <a:t> sed </a:t>
            </a:r>
            <a:r>
              <a:rPr lang="es-ES" dirty="0" err="1" smtClean="0"/>
              <a:t>cursus</a:t>
            </a:r>
            <a:r>
              <a:rPr lang="es-ES" dirty="0" smtClean="0"/>
              <a:t> </a:t>
            </a:r>
            <a:r>
              <a:rPr lang="es-ES" dirty="0" err="1" smtClean="0"/>
              <a:t>pretium</a:t>
            </a:r>
            <a:r>
              <a:rPr lang="es-ES" dirty="0" smtClean="0"/>
              <a:t>. </a:t>
            </a:r>
            <a:r>
              <a:rPr lang="es-ES" dirty="0" err="1" smtClean="0"/>
              <a:t>Integer</a:t>
            </a:r>
            <a:r>
              <a:rPr lang="es-ES" dirty="0" smtClean="0"/>
              <a:t> </a:t>
            </a:r>
            <a:r>
              <a:rPr lang="es-ES" dirty="0" err="1" smtClean="0"/>
              <a:t>suscipit</a:t>
            </a:r>
            <a:r>
              <a:rPr lang="es-ES" dirty="0" smtClean="0"/>
              <a:t> </a:t>
            </a:r>
            <a:r>
              <a:rPr lang="es-ES" dirty="0" err="1" smtClean="0"/>
              <a:t>accumsan</a:t>
            </a:r>
            <a:r>
              <a:rPr lang="es-ES" dirty="0" smtClean="0"/>
              <a:t> </a:t>
            </a:r>
            <a:r>
              <a:rPr lang="es-ES" dirty="0" err="1" smtClean="0"/>
              <a:t>pulvinar</a:t>
            </a:r>
            <a:r>
              <a:rPr lang="es-ES" dirty="0" smtClean="0"/>
              <a:t>. </a:t>
            </a:r>
            <a:r>
              <a:rPr lang="es-ES" dirty="0" err="1" smtClean="0"/>
              <a:t>Cras</a:t>
            </a:r>
            <a:r>
              <a:rPr lang="es-ES" dirty="0" smtClean="0"/>
              <a:t> </a:t>
            </a:r>
            <a:r>
              <a:rPr lang="es-ES" dirty="0" err="1" smtClean="0"/>
              <a:t>mattis</a:t>
            </a:r>
            <a:r>
              <a:rPr lang="es-ES" dirty="0" smtClean="0"/>
              <a:t>, mi in </a:t>
            </a:r>
            <a:r>
              <a:rPr lang="es-ES" dirty="0" err="1" smtClean="0"/>
              <a:t>cursus</a:t>
            </a:r>
            <a:r>
              <a:rPr lang="es-ES" dirty="0" smtClean="0"/>
              <a:t> </a:t>
            </a:r>
            <a:r>
              <a:rPr lang="es-ES" dirty="0" err="1" smtClean="0"/>
              <a:t>feugiat</a:t>
            </a:r>
            <a:r>
              <a:rPr lang="es-ES" dirty="0" smtClean="0"/>
              <a:t>, </a:t>
            </a:r>
            <a:r>
              <a:rPr lang="es-ES" dirty="0" err="1" smtClean="0"/>
              <a:t>sem</a:t>
            </a:r>
            <a:r>
              <a:rPr lang="es-ES" dirty="0" smtClean="0"/>
              <a:t> </a:t>
            </a:r>
            <a:r>
              <a:rPr lang="es-ES" dirty="0" err="1" smtClean="0"/>
              <a:t>lectus</a:t>
            </a:r>
            <a:r>
              <a:rPr lang="es-ES" dirty="0" smtClean="0"/>
              <a:t> </a:t>
            </a:r>
            <a:r>
              <a:rPr lang="es-ES" dirty="0" err="1" smtClean="0"/>
              <a:t>tristique</a:t>
            </a:r>
            <a:r>
              <a:rPr lang="es-ES" dirty="0" smtClean="0"/>
              <a:t> eros, et </a:t>
            </a:r>
            <a:r>
              <a:rPr lang="es-ES" dirty="0" err="1" smtClean="0"/>
              <a:t>iaculis</a:t>
            </a:r>
            <a:r>
              <a:rPr lang="es-ES" dirty="0" smtClean="0"/>
              <a:t> magna eros vitae </a:t>
            </a:r>
            <a:r>
              <a:rPr lang="es-ES" dirty="0" err="1" smtClean="0"/>
              <a:t>purus</a:t>
            </a:r>
            <a:r>
              <a:rPr lang="es-ES" dirty="0" smtClean="0"/>
              <a:t>. </a:t>
            </a:r>
            <a:r>
              <a:rPr lang="es-ES" dirty="0" err="1" smtClean="0"/>
              <a:t>Cras</a:t>
            </a:r>
            <a:r>
              <a:rPr lang="es-ES" dirty="0" smtClean="0"/>
              <a:t> a </a:t>
            </a:r>
            <a:r>
              <a:rPr lang="es-ES" dirty="0" err="1" smtClean="0"/>
              <a:t>pretium</a:t>
            </a:r>
            <a:r>
              <a:rPr lang="es-ES" dirty="0" smtClean="0"/>
              <a:t> </a:t>
            </a:r>
            <a:r>
              <a:rPr lang="es-ES" dirty="0" err="1" smtClean="0"/>
              <a:t>elit</a:t>
            </a:r>
            <a:r>
              <a:rPr lang="es-ES" dirty="0" smtClean="0"/>
              <a:t>, </a:t>
            </a:r>
            <a:r>
              <a:rPr lang="es-ES" dirty="0" err="1" smtClean="0"/>
              <a:t>mattis</a:t>
            </a:r>
            <a:r>
              <a:rPr lang="es-ES" dirty="0" smtClean="0"/>
              <a:t> </a:t>
            </a:r>
            <a:r>
              <a:rPr lang="es-ES" dirty="0" err="1" smtClean="0"/>
              <a:t>vestibulum</a:t>
            </a:r>
            <a:r>
              <a:rPr lang="es-ES" dirty="0" smtClean="0"/>
              <a:t> </a:t>
            </a:r>
            <a:r>
              <a:rPr lang="es-ES" dirty="0" err="1" smtClean="0"/>
              <a:t>diam</a:t>
            </a:r>
            <a:r>
              <a:rPr lang="es-ES" dirty="0" smtClean="0"/>
              <a:t>. </a:t>
            </a:r>
            <a:r>
              <a:rPr lang="es-ES" dirty="0" err="1" smtClean="0"/>
              <a:t>Pellentesque</a:t>
            </a:r>
            <a:r>
              <a:rPr lang="es-ES" dirty="0" smtClean="0"/>
              <a:t> </a:t>
            </a:r>
            <a:r>
              <a:rPr lang="es-ES" dirty="0" err="1" smtClean="0"/>
              <a:t>habitant</a:t>
            </a:r>
            <a:r>
              <a:rPr lang="es-ES" dirty="0" smtClean="0"/>
              <a:t> </a:t>
            </a:r>
            <a:r>
              <a:rPr lang="es-ES" dirty="0" err="1" smtClean="0"/>
              <a:t>morbi</a:t>
            </a:r>
            <a:r>
              <a:rPr lang="es-ES" dirty="0" smtClean="0"/>
              <a:t> </a:t>
            </a:r>
            <a:r>
              <a:rPr lang="es-ES" dirty="0" err="1" smtClean="0"/>
              <a:t>tristique</a:t>
            </a:r>
            <a:r>
              <a:rPr lang="es-ES" dirty="0" smtClean="0"/>
              <a:t> </a:t>
            </a:r>
            <a:r>
              <a:rPr lang="es-ES" dirty="0" err="1" smtClean="0"/>
              <a:t>senectus</a:t>
            </a:r>
            <a:r>
              <a:rPr lang="es-ES" dirty="0" smtClean="0"/>
              <a:t> et </a:t>
            </a:r>
            <a:r>
              <a:rPr lang="es-ES" dirty="0" err="1" smtClean="0"/>
              <a:t>netus</a:t>
            </a:r>
            <a:r>
              <a:rPr lang="es-ES" dirty="0" smtClean="0"/>
              <a:t> et </a:t>
            </a:r>
            <a:r>
              <a:rPr lang="es-ES" dirty="0" err="1" smtClean="0"/>
              <a:t>malesuada</a:t>
            </a:r>
            <a:r>
              <a:rPr lang="es-ES" dirty="0" smtClean="0"/>
              <a:t> </a:t>
            </a:r>
            <a:r>
              <a:rPr lang="es-ES" dirty="0" err="1" smtClean="0"/>
              <a:t>fames</a:t>
            </a:r>
            <a:r>
              <a:rPr lang="es-ES" dirty="0" smtClean="0"/>
              <a:t> </a:t>
            </a:r>
            <a:r>
              <a:rPr lang="es-ES" dirty="0" err="1" smtClean="0"/>
              <a:t>ac</a:t>
            </a:r>
            <a:r>
              <a:rPr lang="es-ES" dirty="0" smtClean="0"/>
              <a:t> </a:t>
            </a:r>
            <a:r>
              <a:rPr lang="es-ES" dirty="0" err="1" smtClean="0"/>
              <a:t>turpis</a:t>
            </a:r>
            <a:r>
              <a:rPr lang="es-ES" dirty="0" smtClean="0"/>
              <a:t> </a:t>
            </a:r>
            <a:r>
              <a:rPr lang="es-ES" dirty="0" err="1" smtClean="0"/>
              <a:t>egestas</a:t>
            </a:r>
            <a:r>
              <a:rPr lang="es-ES" dirty="0" smtClean="0"/>
              <a:t>.</a:t>
            </a:r>
          </a:p>
          <a:p>
            <a:pPr lvl="0"/>
            <a:endParaRPr lang="es-ES" dirty="0" smtClean="0"/>
          </a:p>
          <a:p>
            <a:pPr lvl="0"/>
            <a:r>
              <a:rPr lang="es-ES" dirty="0" err="1" smtClean="0"/>
              <a:t>Quisque</a:t>
            </a:r>
            <a:r>
              <a:rPr lang="es-ES" dirty="0" smtClean="0"/>
              <a:t> </a:t>
            </a:r>
            <a:r>
              <a:rPr lang="es-ES" dirty="0" err="1" smtClean="0"/>
              <a:t>placerat</a:t>
            </a:r>
            <a:r>
              <a:rPr lang="es-ES" dirty="0" smtClean="0"/>
              <a:t> </a:t>
            </a:r>
            <a:r>
              <a:rPr lang="es-ES" dirty="0" err="1" smtClean="0"/>
              <a:t>neque</a:t>
            </a:r>
            <a:r>
              <a:rPr lang="es-ES" dirty="0" smtClean="0"/>
              <a:t> ut ex </a:t>
            </a:r>
            <a:r>
              <a:rPr lang="es-ES" dirty="0" err="1" smtClean="0"/>
              <a:t>laoreet</a:t>
            </a:r>
            <a:r>
              <a:rPr lang="es-ES" dirty="0" smtClean="0"/>
              <a:t> </a:t>
            </a:r>
            <a:r>
              <a:rPr lang="es-ES" dirty="0" err="1" smtClean="0"/>
              <a:t>pharetra</a:t>
            </a:r>
            <a:r>
              <a:rPr lang="es-ES" dirty="0" smtClean="0"/>
              <a:t> </a:t>
            </a:r>
            <a:r>
              <a:rPr lang="es-ES" dirty="0" err="1" smtClean="0"/>
              <a:t>sit</a:t>
            </a:r>
            <a:r>
              <a:rPr lang="es-ES" dirty="0" smtClean="0"/>
              <a:t> </a:t>
            </a:r>
            <a:r>
              <a:rPr lang="es-ES" dirty="0" err="1" smtClean="0"/>
              <a:t>amet</a:t>
            </a:r>
            <a:r>
              <a:rPr lang="es-ES" dirty="0" smtClean="0"/>
              <a:t> et </a:t>
            </a:r>
            <a:r>
              <a:rPr lang="es-ES" dirty="0" err="1" smtClean="0"/>
              <a:t>sem</a:t>
            </a:r>
            <a:r>
              <a:rPr lang="es-ES" dirty="0" smtClean="0"/>
              <a:t>. </a:t>
            </a:r>
            <a:r>
              <a:rPr lang="es-ES" dirty="0" err="1" smtClean="0"/>
              <a:t>Maecenas</a:t>
            </a:r>
            <a:r>
              <a:rPr lang="es-ES" dirty="0" smtClean="0"/>
              <a:t> non </a:t>
            </a:r>
            <a:r>
              <a:rPr lang="es-ES" dirty="0" err="1" smtClean="0"/>
              <a:t>pharetra</a:t>
            </a:r>
            <a:r>
              <a:rPr lang="es-ES" dirty="0" smtClean="0"/>
              <a:t> </a:t>
            </a:r>
            <a:r>
              <a:rPr lang="es-ES" dirty="0" err="1" smtClean="0"/>
              <a:t>nisi</a:t>
            </a:r>
            <a:r>
              <a:rPr lang="es-ES" dirty="0" smtClean="0"/>
              <a:t>. </a:t>
            </a:r>
            <a:r>
              <a:rPr lang="es-ES" dirty="0" err="1" smtClean="0"/>
              <a:t>Cras</a:t>
            </a:r>
            <a:r>
              <a:rPr lang="es-ES" dirty="0" smtClean="0"/>
              <a:t> </a:t>
            </a:r>
            <a:r>
              <a:rPr lang="es-ES" dirty="0" err="1" smtClean="0"/>
              <a:t>iaculis</a:t>
            </a:r>
            <a:r>
              <a:rPr lang="es-ES" dirty="0" smtClean="0"/>
              <a:t>, ex </a:t>
            </a:r>
            <a:r>
              <a:rPr lang="es-ES" dirty="0" err="1" smtClean="0"/>
              <a:t>quis</a:t>
            </a:r>
            <a:r>
              <a:rPr lang="es-ES" dirty="0" smtClean="0"/>
              <a:t> </a:t>
            </a:r>
            <a:r>
              <a:rPr lang="es-ES" dirty="0" err="1" smtClean="0"/>
              <a:t>elementum</a:t>
            </a:r>
            <a:r>
              <a:rPr lang="es-ES" dirty="0" smtClean="0"/>
              <a:t> </a:t>
            </a:r>
            <a:r>
              <a:rPr lang="es-ES" dirty="0" err="1" smtClean="0"/>
              <a:t>pretium</a:t>
            </a:r>
            <a:r>
              <a:rPr lang="es-ES" dirty="0" smtClean="0"/>
              <a:t>, ante magna </a:t>
            </a:r>
            <a:r>
              <a:rPr lang="es-ES" dirty="0" err="1" smtClean="0"/>
              <a:t>malesuada</a:t>
            </a:r>
            <a:r>
              <a:rPr lang="es-ES" dirty="0" smtClean="0"/>
              <a:t> </a:t>
            </a:r>
            <a:r>
              <a:rPr lang="es-ES" dirty="0" err="1" smtClean="0"/>
              <a:t>tellus</a:t>
            </a:r>
            <a:r>
              <a:rPr lang="es-ES" dirty="0" smtClean="0"/>
              <a:t>, </a:t>
            </a:r>
            <a:r>
              <a:rPr lang="es-ES" dirty="0" err="1" smtClean="0"/>
              <a:t>nec</a:t>
            </a:r>
            <a:r>
              <a:rPr lang="es-ES" dirty="0" smtClean="0"/>
              <a:t> </a:t>
            </a:r>
            <a:r>
              <a:rPr lang="es-ES" dirty="0" err="1" smtClean="0"/>
              <a:t>placerat</a:t>
            </a:r>
            <a:r>
              <a:rPr lang="es-ES" dirty="0" smtClean="0"/>
              <a:t> tortor urna sed </a:t>
            </a:r>
            <a:r>
              <a:rPr lang="es-ES" dirty="0" err="1" smtClean="0"/>
              <a:t>lacus</a:t>
            </a:r>
            <a:r>
              <a:rPr lang="es-ES" dirty="0" smtClean="0"/>
              <a:t>. </a:t>
            </a:r>
            <a:r>
              <a:rPr lang="es-ES" dirty="0" err="1" smtClean="0"/>
              <a:t>Cras</a:t>
            </a:r>
            <a:r>
              <a:rPr lang="es-ES" dirty="0" smtClean="0"/>
              <a:t> a </a:t>
            </a:r>
            <a:r>
              <a:rPr lang="es-ES" dirty="0" err="1" smtClean="0"/>
              <a:t>scelerisque</a:t>
            </a:r>
            <a:r>
              <a:rPr lang="es-ES" dirty="0" smtClean="0"/>
              <a:t> </a:t>
            </a:r>
            <a:r>
              <a:rPr lang="es-ES" dirty="0" err="1" smtClean="0"/>
              <a:t>risus</a:t>
            </a:r>
            <a:r>
              <a:rPr lang="es-ES" dirty="0" smtClean="0"/>
              <a:t>. </a:t>
            </a:r>
            <a:r>
              <a:rPr lang="es-ES" dirty="0" err="1" smtClean="0"/>
              <a:t>Cras</a:t>
            </a:r>
            <a:r>
              <a:rPr lang="es-ES" dirty="0" smtClean="0"/>
              <a:t> </a:t>
            </a:r>
            <a:r>
              <a:rPr lang="es-ES" dirty="0" err="1" smtClean="0"/>
              <a:t>hendrerit</a:t>
            </a:r>
            <a:r>
              <a:rPr lang="es-ES" dirty="0" smtClean="0"/>
              <a:t> non </a:t>
            </a:r>
            <a:r>
              <a:rPr lang="es-ES" dirty="0" err="1" smtClean="0"/>
              <a:t>augue</a:t>
            </a:r>
            <a:r>
              <a:rPr lang="es-ES" dirty="0" smtClean="0"/>
              <a:t> </a:t>
            </a:r>
            <a:r>
              <a:rPr lang="es-ES" dirty="0" err="1" smtClean="0"/>
              <a:t>quis</a:t>
            </a:r>
            <a:r>
              <a:rPr lang="es-ES" dirty="0" smtClean="0"/>
              <a:t> ornare. </a:t>
            </a:r>
            <a:r>
              <a:rPr lang="es-ES" dirty="0" err="1" smtClean="0"/>
              <a:t>Nulla</a:t>
            </a:r>
            <a:r>
              <a:rPr lang="es-ES" dirty="0" smtClean="0"/>
              <a:t> </a:t>
            </a:r>
            <a:r>
              <a:rPr lang="es-ES" dirty="0" err="1" smtClean="0"/>
              <a:t>tempor</a:t>
            </a:r>
            <a:r>
              <a:rPr lang="es-ES" dirty="0" smtClean="0"/>
              <a:t> </a:t>
            </a:r>
            <a:r>
              <a:rPr lang="es-ES" dirty="0" err="1" smtClean="0"/>
              <a:t>varius</a:t>
            </a:r>
            <a:r>
              <a:rPr lang="es-ES" dirty="0" smtClean="0"/>
              <a:t> </a:t>
            </a:r>
            <a:r>
              <a:rPr lang="es-ES" dirty="0" err="1" smtClean="0"/>
              <a:t>arcu</a:t>
            </a:r>
            <a:r>
              <a:rPr lang="es-ES" dirty="0" smtClean="0"/>
              <a:t>, a </a:t>
            </a:r>
            <a:r>
              <a:rPr lang="es-ES" dirty="0" err="1" smtClean="0"/>
              <a:t>interdum</a:t>
            </a:r>
            <a:r>
              <a:rPr lang="es-ES" dirty="0" smtClean="0"/>
              <a:t> </a:t>
            </a:r>
            <a:r>
              <a:rPr lang="es-ES" dirty="0" err="1" smtClean="0"/>
              <a:t>tellus</a:t>
            </a:r>
            <a:r>
              <a:rPr lang="es-ES" dirty="0" smtClean="0"/>
              <a:t> </a:t>
            </a:r>
            <a:r>
              <a:rPr lang="es-ES" dirty="0" err="1" smtClean="0"/>
              <a:t>pulvinar</a:t>
            </a:r>
            <a:r>
              <a:rPr lang="es-ES" dirty="0" smtClean="0"/>
              <a:t> et. Nunc </a:t>
            </a:r>
            <a:r>
              <a:rPr lang="es-ES" dirty="0" err="1" smtClean="0"/>
              <a:t>bibendum</a:t>
            </a:r>
            <a:r>
              <a:rPr lang="es-ES" dirty="0" smtClean="0"/>
              <a:t> </a:t>
            </a:r>
            <a:r>
              <a:rPr lang="es-ES" dirty="0" err="1" smtClean="0"/>
              <a:t>scelerisque</a:t>
            </a:r>
            <a:r>
              <a:rPr lang="es-ES" dirty="0" smtClean="0"/>
              <a:t> </a:t>
            </a:r>
            <a:r>
              <a:rPr lang="es-ES" dirty="0" err="1" smtClean="0"/>
              <a:t>elit</a:t>
            </a:r>
            <a:r>
              <a:rPr lang="es-ES" dirty="0" smtClean="0"/>
              <a:t> </a:t>
            </a:r>
            <a:r>
              <a:rPr lang="es-ES" dirty="0" err="1" smtClean="0"/>
              <a:t>ac</a:t>
            </a:r>
            <a:r>
              <a:rPr lang="es-ES" dirty="0" smtClean="0"/>
              <a:t> </a:t>
            </a:r>
            <a:r>
              <a:rPr lang="es-ES" dirty="0" err="1" smtClean="0"/>
              <a:t>rhoncus</a:t>
            </a:r>
            <a:r>
              <a:rPr lang="es-ES" dirty="0" smtClean="0"/>
              <a:t>. </a:t>
            </a:r>
            <a:r>
              <a:rPr lang="es-ES" dirty="0" err="1" smtClean="0"/>
              <a:t>Integer</a:t>
            </a:r>
            <a:r>
              <a:rPr lang="es-ES" dirty="0" smtClean="0"/>
              <a:t> </a:t>
            </a:r>
            <a:r>
              <a:rPr lang="es-ES" dirty="0" err="1" smtClean="0"/>
              <a:t>suscipit</a:t>
            </a:r>
            <a:r>
              <a:rPr lang="es-ES" dirty="0" smtClean="0"/>
              <a:t> </a:t>
            </a:r>
            <a:r>
              <a:rPr lang="es-ES" dirty="0" err="1" smtClean="0"/>
              <a:t>tristique</a:t>
            </a:r>
            <a:r>
              <a:rPr lang="es-ES" dirty="0" smtClean="0"/>
              <a:t> </a:t>
            </a:r>
            <a:r>
              <a:rPr lang="es-ES" dirty="0" err="1" smtClean="0"/>
              <a:t>orci</a:t>
            </a:r>
            <a:r>
              <a:rPr lang="es-ES" dirty="0" smtClean="0"/>
              <a:t> vitae </a:t>
            </a:r>
            <a:r>
              <a:rPr lang="es-ES" dirty="0" err="1" smtClean="0"/>
              <a:t>auctor</a:t>
            </a:r>
            <a:r>
              <a:rPr lang="es-ES" dirty="0" smtClean="0"/>
              <a:t>. </a:t>
            </a:r>
            <a:r>
              <a:rPr lang="es-ES" dirty="0" err="1" smtClean="0"/>
              <a:t>Fusce</a:t>
            </a:r>
            <a:r>
              <a:rPr lang="es-ES" dirty="0" smtClean="0"/>
              <a:t> a </a:t>
            </a:r>
            <a:r>
              <a:rPr lang="es-ES" dirty="0" err="1" smtClean="0"/>
              <a:t>imperdiet</a:t>
            </a:r>
            <a:r>
              <a:rPr lang="es-ES" dirty="0" smtClean="0"/>
              <a:t> </a:t>
            </a:r>
            <a:r>
              <a:rPr lang="es-ES" dirty="0" err="1" smtClean="0"/>
              <a:t>turpis</a:t>
            </a:r>
            <a:r>
              <a:rPr lang="es-ES" dirty="0" smtClean="0"/>
              <a:t>. </a:t>
            </a:r>
            <a:r>
              <a:rPr lang="es-ES" dirty="0" err="1" smtClean="0"/>
              <a:t>Aliquam</a:t>
            </a:r>
            <a:r>
              <a:rPr lang="es-ES" dirty="0" smtClean="0"/>
              <a:t> ut </a:t>
            </a:r>
            <a:r>
              <a:rPr lang="es-ES" dirty="0" err="1" smtClean="0"/>
              <a:t>sem</a:t>
            </a:r>
            <a:r>
              <a:rPr lang="es-ES" dirty="0" smtClean="0"/>
              <a:t> </a:t>
            </a:r>
            <a:r>
              <a:rPr lang="es-ES" dirty="0" err="1" smtClean="0"/>
              <a:t>lobortis</a:t>
            </a:r>
            <a:r>
              <a:rPr lang="es-ES" dirty="0" smtClean="0"/>
              <a:t>, </a:t>
            </a:r>
            <a:r>
              <a:rPr lang="es-ES" dirty="0" err="1" smtClean="0"/>
              <a:t>egestas</a:t>
            </a:r>
            <a:r>
              <a:rPr lang="es-ES" dirty="0" smtClean="0"/>
              <a:t> leo et, </a:t>
            </a:r>
            <a:r>
              <a:rPr lang="es-ES" dirty="0" err="1" smtClean="0"/>
              <a:t>dapibus</a:t>
            </a:r>
            <a:r>
              <a:rPr lang="es-ES" dirty="0" smtClean="0"/>
              <a:t> </a:t>
            </a:r>
            <a:r>
              <a:rPr lang="es-ES" dirty="0" err="1" smtClean="0"/>
              <a:t>mauris</a:t>
            </a:r>
            <a:r>
              <a:rPr lang="es-ES" dirty="0" smtClean="0"/>
              <a:t>. </a:t>
            </a:r>
            <a:r>
              <a:rPr lang="es-ES" dirty="0" err="1" smtClean="0"/>
              <a:t>Quisque</a:t>
            </a:r>
            <a:r>
              <a:rPr lang="es-ES" dirty="0" smtClean="0"/>
              <a:t> </a:t>
            </a:r>
            <a:r>
              <a:rPr lang="es-ES" dirty="0" err="1" smtClean="0"/>
              <a:t>tempus</a:t>
            </a:r>
            <a:r>
              <a:rPr lang="es-ES" dirty="0" smtClean="0"/>
              <a:t> </a:t>
            </a:r>
            <a:r>
              <a:rPr lang="es-ES" dirty="0" err="1" smtClean="0"/>
              <a:t>fringilla</a:t>
            </a:r>
            <a:r>
              <a:rPr lang="es-ES" dirty="0" smtClean="0"/>
              <a:t> </a:t>
            </a:r>
            <a:r>
              <a:rPr lang="es-ES" dirty="0" err="1" smtClean="0"/>
              <a:t>mauris</a:t>
            </a:r>
            <a:r>
              <a:rPr lang="es-ES" dirty="0" smtClean="0"/>
              <a:t>, </a:t>
            </a:r>
            <a:r>
              <a:rPr lang="es-ES" dirty="0" err="1" smtClean="0"/>
              <a:t>ac</a:t>
            </a:r>
            <a:r>
              <a:rPr lang="es-ES" dirty="0" smtClean="0"/>
              <a:t> ornare </a:t>
            </a:r>
            <a:r>
              <a:rPr lang="es-ES" dirty="0" err="1" smtClean="0"/>
              <a:t>massa</a:t>
            </a:r>
            <a:r>
              <a:rPr lang="es-ES" dirty="0" smtClean="0"/>
              <a:t> </a:t>
            </a:r>
            <a:r>
              <a:rPr lang="es-ES" dirty="0" err="1" smtClean="0"/>
              <a:t>tempor</a:t>
            </a:r>
            <a:r>
              <a:rPr lang="es-ES" dirty="0" smtClean="0"/>
              <a:t> ut. </a:t>
            </a:r>
            <a:r>
              <a:rPr lang="es-ES" dirty="0" err="1" smtClean="0"/>
              <a:t>Maecenas</a:t>
            </a:r>
            <a:r>
              <a:rPr lang="es-ES" dirty="0" smtClean="0"/>
              <a:t> </a:t>
            </a:r>
            <a:r>
              <a:rPr lang="es-ES" dirty="0" err="1" smtClean="0"/>
              <a:t>ullamcorper</a:t>
            </a:r>
            <a:r>
              <a:rPr lang="es-ES" dirty="0" smtClean="0"/>
              <a:t> </a:t>
            </a:r>
            <a:r>
              <a:rPr lang="es-ES" dirty="0" err="1" smtClean="0"/>
              <a:t>massa</a:t>
            </a:r>
            <a:r>
              <a:rPr lang="es-ES" dirty="0" smtClean="0"/>
              <a:t> sed </a:t>
            </a:r>
            <a:r>
              <a:rPr lang="es-ES" dirty="0" err="1" smtClean="0"/>
              <a:t>vulputate</a:t>
            </a:r>
            <a:r>
              <a:rPr lang="es-ES" dirty="0" smtClean="0"/>
              <a:t> </a:t>
            </a:r>
            <a:r>
              <a:rPr lang="es-ES" dirty="0" err="1" smtClean="0"/>
              <a:t>consequat</a:t>
            </a:r>
            <a:r>
              <a:rPr lang="es-ES" dirty="0" smtClean="0"/>
              <a:t>. </a:t>
            </a:r>
            <a:r>
              <a:rPr lang="es-ES" dirty="0" err="1" smtClean="0"/>
              <a:t>Etiam</a:t>
            </a:r>
            <a:r>
              <a:rPr lang="es-ES" dirty="0" smtClean="0"/>
              <a:t> id </a:t>
            </a:r>
            <a:r>
              <a:rPr lang="es-ES" dirty="0" err="1" smtClean="0"/>
              <a:t>erat</a:t>
            </a:r>
            <a:r>
              <a:rPr lang="es-ES" dirty="0" smtClean="0"/>
              <a:t> a </a:t>
            </a:r>
            <a:r>
              <a:rPr lang="es-ES" dirty="0" err="1" smtClean="0"/>
              <a:t>nisi</a:t>
            </a:r>
            <a:r>
              <a:rPr lang="es-ES" dirty="0" smtClean="0"/>
              <a:t> </a:t>
            </a:r>
            <a:r>
              <a:rPr lang="es-ES" dirty="0" err="1" smtClean="0"/>
              <a:t>condimentum</a:t>
            </a:r>
            <a:r>
              <a:rPr lang="es-ES" dirty="0" smtClean="0"/>
              <a:t> </a:t>
            </a:r>
            <a:r>
              <a:rPr lang="es-ES" dirty="0" err="1" smtClean="0"/>
              <a:t>blandit</a:t>
            </a:r>
            <a:r>
              <a:rPr lang="es-ES" dirty="0" smtClean="0"/>
              <a:t>. </a:t>
            </a:r>
            <a:r>
              <a:rPr lang="es-ES" dirty="0" err="1" smtClean="0"/>
              <a:t>Curabitur</a:t>
            </a:r>
            <a:r>
              <a:rPr lang="es-ES" dirty="0" smtClean="0"/>
              <a:t> </a:t>
            </a:r>
            <a:r>
              <a:rPr lang="es-ES" dirty="0" err="1" smtClean="0"/>
              <a:t>arcu</a:t>
            </a:r>
            <a:r>
              <a:rPr lang="es-ES" dirty="0" smtClean="0"/>
              <a:t> </a:t>
            </a:r>
            <a:r>
              <a:rPr lang="es-ES" dirty="0" err="1" smtClean="0"/>
              <a:t>felis</a:t>
            </a:r>
            <a:r>
              <a:rPr lang="es-ES" dirty="0" smtClean="0"/>
              <a:t>, </a:t>
            </a:r>
            <a:r>
              <a:rPr lang="es-ES" dirty="0" err="1" smtClean="0"/>
              <a:t>rutrum</a:t>
            </a:r>
            <a:r>
              <a:rPr lang="es-ES" dirty="0" smtClean="0"/>
              <a:t> </a:t>
            </a:r>
            <a:r>
              <a:rPr lang="es-ES" dirty="0" err="1" smtClean="0"/>
              <a:t>eget</a:t>
            </a:r>
            <a:r>
              <a:rPr lang="es-ES" dirty="0" smtClean="0"/>
              <a:t> </a:t>
            </a:r>
            <a:r>
              <a:rPr lang="es-ES" dirty="0" err="1" smtClean="0"/>
              <a:t>dictum</a:t>
            </a:r>
            <a:r>
              <a:rPr lang="es-ES" dirty="0" smtClean="0"/>
              <a:t> a, </a:t>
            </a:r>
            <a:r>
              <a:rPr lang="es-ES" dirty="0" err="1" smtClean="0"/>
              <a:t>tempus</a:t>
            </a:r>
            <a:r>
              <a:rPr lang="es-ES" dirty="0" smtClean="0"/>
              <a:t> </a:t>
            </a:r>
            <a:r>
              <a:rPr lang="es-ES" dirty="0" err="1" smtClean="0"/>
              <a:t>imperdiet</a:t>
            </a:r>
            <a:r>
              <a:rPr lang="es-ES" dirty="0" smtClean="0"/>
              <a:t> </a:t>
            </a:r>
            <a:r>
              <a:rPr lang="es-ES" dirty="0" err="1" smtClean="0"/>
              <a:t>orci</a:t>
            </a:r>
            <a:r>
              <a:rPr lang="es-ES" dirty="0" smtClean="0"/>
              <a:t>. </a:t>
            </a:r>
            <a:r>
              <a:rPr lang="es-ES" dirty="0" err="1" smtClean="0"/>
              <a:t>Maecenas</a:t>
            </a:r>
            <a:r>
              <a:rPr lang="es-ES" dirty="0" smtClean="0"/>
              <a:t> </a:t>
            </a:r>
            <a:r>
              <a:rPr lang="es-ES" dirty="0" err="1" smtClean="0"/>
              <a:t>lobortis</a:t>
            </a:r>
            <a:r>
              <a:rPr lang="es-ES" dirty="0" smtClean="0"/>
              <a:t> </a:t>
            </a:r>
            <a:r>
              <a:rPr lang="es-ES" dirty="0" err="1" smtClean="0"/>
              <a:t>elit</a:t>
            </a:r>
            <a:r>
              <a:rPr lang="es-ES" dirty="0" smtClean="0"/>
              <a:t> </a:t>
            </a:r>
            <a:r>
              <a:rPr lang="es-ES" dirty="0" err="1" smtClean="0"/>
              <a:t>mauris</a:t>
            </a:r>
            <a:r>
              <a:rPr lang="es-ES" dirty="0" smtClean="0"/>
              <a:t>, et </a:t>
            </a:r>
            <a:r>
              <a:rPr lang="es-ES" dirty="0" err="1" smtClean="0"/>
              <a:t>eleifend</a:t>
            </a:r>
            <a:r>
              <a:rPr lang="es-ES" dirty="0" smtClean="0"/>
              <a:t> </a:t>
            </a:r>
            <a:r>
              <a:rPr lang="es-ES" dirty="0" err="1" smtClean="0"/>
              <a:t>orci</a:t>
            </a:r>
            <a:r>
              <a:rPr lang="es-ES" dirty="0" smtClean="0"/>
              <a:t> </a:t>
            </a:r>
            <a:r>
              <a:rPr lang="es-ES" dirty="0" err="1" smtClean="0"/>
              <a:t>lobortis</a:t>
            </a:r>
            <a:r>
              <a:rPr lang="es-ES" dirty="0" smtClean="0"/>
              <a:t> et.</a:t>
            </a:r>
          </a:p>
          <a:p>
            <a:pPr lvl="0"/>
            <a:endParaRPr lang="es-ES" dirty="0" smtClean="0"/>
          </a:p>
          <a:p>
            <a:pPr lvl="0"/>
            <a:r>
              <a:rPr lang="es-ES" dirty="0" err="1" smtClean="0"/>
              <a:t>Nullam</a:t>
            </a:r>
            <a:r>
              <a:rPr lang="es-ES" dirty="0" smtClean="0"/>
              <a:t> </a:t>
            </a:r>
            <a:r>
              <a:rPr lang="es-ES" dirty="0" err="1" smtClean="0"/>
              <a:t>auctor</a:t>
            </a:r>
            <a:r>
              <a:rPr lang="es-ES" dirty="0" smtClean="0"/>
              <a:t> libero </a:t>
            </a:r>
            <a:r>
              <a:rPr lang="es-ES" dirty="0" err="1" smtClean="0"/>
              <a:t>enim</a:t>
            </a:r>
            <a:r>
              <a:rPr lang="es-ES" dirty="0" smtClean="0"/>
              <a:t>, </a:t>
            </a:r>
            <a:r>
              <a:rPr lang="es-ES" dirty="0" err="1" smtClean="0"/>
              <a:t>nec</a:t>
            </a:r>
            <a:r>
              <a:rPr lang="es-ES" dirty="0" smtClean="0"/>
              <a:t> </a:t>
            </a:r>
            <a:r>
              <a:rPr lang="es-ES" dirty="0" err="1" smtClean="0"/>
              <a:t>elementum</a:t>
            </a:r>
            <a:r>
              <a:rPr lang="es-ES" dirty="0" smtClean="0"/>
              <a:t> justo </a:t>
            </a:r>
            <a:r>
              <a:rPr lang="es-ES" dirty="0" err="1" smtClean="0"/>
              <a:t>luctus</a:t>
            </a:r>
            <a:r>
              <a:rPr lang="es-ES" dirty="0" smtClean="0"/>
              <a:t> </a:t>
            </a:r>
            <a:r>
              <a:rPr lang="es-ES" dirty="0" err="1" smtClean="0"/>
              <a:t>vel</a:t>
            </a:r>
            <a:r>
              <a:rPr lang="es-ES" dirty="0" smtClean="0"/>
              <a:t>. </a:t>
            </a:r>
            <a:r>
              <a:rPr lang="es-ES" dirty="0" err="1" smtClean="0"/>
              <a:t>Donec</a:t>
            </a:r>
            <a:r>
              <a:rPr lang="es-ES" dirty="0" smtClean="0"/>
              <a:t> </a:t>
            </a:r>
            <a:r>
              <a:rPr lang="es-ES" dirty="0" err="1" smtClean="0"/>
              <a:t>sit</a:t>
            </a:r>
            <a:r>
              <a:rPr lang="es-ES" dirty="0" smtClean="0"/>
              <a:t> </a:t>
            </a:r>
            <a:r>
              <a:rPr lang="es-ES" dirty="0" err="1" smtClean="0"/>
              <a:t>amet</a:t>
            </a:r>
            <a:r>
              <a:rPr lang="es-ES" dirty="0" smtClean="0"/>
              <a:t> </a:t>
            </a:r>
            <a:r>
              <a:rPr lang="es-ES" dirty="0" err="1" smtClean="0"/>
              <a:t>ullamcorper</a:t>
            </a:r>
            <a:r>
              <a:rPr lang="es-ES" dirty="0" smtClean="0"/>
              <a:t> ante. Ut </a:t>
            </a:r>
            <a:r>
              <a:rPr lang="es-ES" dirty="0" err="1" smtClean="0"/>
              <a:t>sit</a:t>
            </a:r>
            <a:r>
              <a:rPr lang="es-ES" dirty="0" smtClean="0"/>
              <a:t> </a:t>
            </a:r>
            <a:r>
              <a:rPr lang="es-ES" dirty="0" err="1" smtClean="0"/>
              <a:t>amet</a:t>
            </a:r>
            <a:r>
              <a:rPr lang="es-ES" dirty="0" smtClean="0"/>
              <a:t> </a:t>
            </a:r>
            <a:r>
              <a:rPr lang="es-ES" dirty="0" err="1" smtClean="0"/>
              <a:t>dui</a:t>
            </a:r>
            <a:r>
              <a:rPr lang="es-ES" dirty="0" smtClean="0"/>
              <a:t> </a:t>
            </a:r>
            <a:r>
              <a:rPr lang="es-ES" dirty="0" err="1" smtClean="0"/>
              <a:t>orci</a:t>
            </a:r>
            <a:r>
              <a:rPr lang="es-ES" dirty="0" smtClean="0"/>
              <a:t>. </a:t>
            </a:r>
            <a:r>
              <a:rPr lang="es-ES" dirty="0" err="1" smtClean="0"/>
              <a:t>Vestibulum</a:t>
            </a:r>
            <a:r>
              <a:rPr lang="es-ES" dirty="0" smtClean="0"/>
              <a:t> </a:t>
            </a:r>
            <a:r>
              <a:rPr lang="es-ES" dirty="0" err="1" smtClean="0"/>
              <a:t>volutpat</a:t>
            </a:r>
            <a:r>
              <a:rPr lang="es-ES" dirty="0" smtClean="0"/>
              <a:t> </a:t>
            </a:r>
            <a:r>
              <a:rPr lang="es-ES" dirty="0" err="1" smtClean="0"/>
              <a:t>sapien</a:t>
            </a:r>
            <a:r>
              <a:rPr lang="es-ES" dirty="0" smtClean="0"/>
              <a:t> </a:t>
            </a:r>
            <a:r>
              <a:rPr lang="es-ES" dirty="0" err="1" smtClean="0"/>
              <a:t>quis</a:t>
            </a:r>
            <a:r>
              <a:rPr lang="es-ES" dirty="0" smtClean="0"/>
              <a:t> </a:t>
            </a:r>
            <a:r>
              <a:rPr lang="es-ES" dirty="0" err="1" smtClean="0"/>
              <a:t>augue</a:t>
            </a:r>
            <a:r>
              <a:rPr lang="es-ES" dirty="0" smtClean="0"/>
              <a:t> </a:t>
            </a:r>
            <a:r>
              <a:rPr lang="es-ES" dirty="0" err="1" smtClean="0"/>
              <a:t>mollis</a:t>
            </a:r>
            <a:r>
              <a:rPr lang="es-ES" dirty="0" smtClean="0"/>
              <a:t> </a:t>
            </a:r>
            <a:r>
              <a:rPr lang="es-ES" dirty="0" err="1" smtClean="0"/>
              <a:t>porttitor</a:t>
            </a:r>
            <a:r>
              <a:rPr lang="es-ES" dirty="0" smtClean="0"/>
              <a:t>. </a:t>
            </a:r>
            <a:r>
              <a:rPr lang="es-ES" dirty="0" err="1" smtClean="0"/>
              <a:t>Integer</a:t>
            </a:r>
            <a:r>
              <a:rPr lang="es-ES" dirty="0" smtClean="0"/>
              <a:t> </a:t>
            </a:r>
            <a:r>
              <a:rPr lang="es-ES" dirty="0" err="1" smtClean="0"/>
              <a:t>pulvinar</a:t>
            </a:r>
            <a:r>
              <a:rPr lang="es-ES" dirty="0" smtClean="0"/>
              <a:t> </a:t>
            </a:r>
            <a:r>
              <a:rPr lang="es-ES" dirty="0" err="1" smtClean="0"/>
              <a:t>sapien</a:t>
            </a:r>
            <a:r>
              <a:rPr lang="es-ES" dirty="0" smtClean="0"/>
              <a:t> id </a:t>
            </a:r>
            <a:r>
              <a:rPr lang="es-ES" dirty="0" err="1" smtClean="0"/>
              <a:t>lorem</a:t>
            </a:r>
            <a:r>
              <a:rPr lang="es-ES" dirty="0" smtClean="0"/>
              <a:t> </a:t>
            </a:r>
            <a:r>
              <a:rPr lang="es-ES" dirty="0" err="1" smtClean="0"/>
              <a:t>pretium</a:t>
            </a:r>
            <a:r>
              <a:rPr lang="es-ES" dirty="0" smtClean="0"/>
              <a:t> </a:t>
            </a:r>
            <a:r>
              <a:rPr lang="es-ES" dirty="0" err="1" smtClean="0"/>
              <a:t>rhoncus</a:t>
            </a:r>
            <a:r>
              <a:rPr lang="es-ES" dirty="0" smtClean="0"/>
              <a:t>. </a:t>
            </a:r>
            <a:r>
              <a:rPr lang="es-ES" dirty="0" err="1" smtClean="0"/>
              <a:t>Integer</a:t>
            </a:r>
            <a:r>
              <a:rPr lang="es-ES" dirty="0" smtClean="0"/>
              <a:t> at </a:t>
            </a:r>
            <a:r>
              <a:rPr lang="es-ES" dirty="0" err="1" smtClean="0"/>
              <a:t>auctor</a:t>
            </a:r>
            <a:r>
              <a:rPr lang="es-ES" dirty="0" smtClean="0"/>
              <a:t> </a:t>
            </a:r>
            <a:r>
              <a:rPr lang="es-ES" dirty="0" err="1" smtClean="0"/>
              <a:t>nibh</a:t>
            </a:r>
            <a:r>
              <a:rPr lang="es-ES" dirty="0" smtClean="0"/>
              <a:t>. </a:t>
            </a:r>
            <a:r>
              <a:rPr lang="es-ES" dirty="0" err="1" smtClean="0"/>
              <a:t>Maecenas</a:t>
            </a:r>
            <a:r>
              <a:rPr lang="es-ES" dirty="0" smtClean="0"/>
              <a:t> </a:t>
            </a:r>
            <a:r>
              <a:rPr lang="es-ES" dirty="0" err="1" smtClean="0"/>
              <a:t>porttitor</a:t>
            </a:r>
            <a:r>
              <a:rPr lang="es-ES" dirty="0" smtClean="0"/>
              <a:t> </a:t>
            </a:r>
            <a:r>
              <a:rPr lang="es-ES" dirty="0" err="1" smtClean="0"/>
              <a:t>enim</a:t>
            </a:r>
            <a:r>
              <a:rPr lang="es-ES" dirty="0" smtClean="0"/>
              <a:t> sed </a:t>
            </a:r>
            <a:r>
              <a:rPr lang="es-ES" dirty="0" err="1" smtClean="0"/>
              <a:t>cursus</a:t>
            </a:r>
            <a:r>
              <a:rPr lang="es-ES" dirty="0" smtClean="0"/>
              <a:t> </a:t>
            </a:r>
            <a:r>
              <a:rPr lang="es-ES" dirty="0" err="1" smtClean="0"/>
              <a:t>interdum</a:t>
            </a:r>
            <a:r>
              <a:rPr lang="es-ES" dirty="0" smtClean="0"/>
              <a:t>. </a:t>
            </a:r>
            <a:r>
              <a:rPr lang="es-ES" dirty="0" err="1" smtClean="0"/>
              <a:t>Maecenas</a:t>
            </a:r>
            <a:r>
              <a:rPr lang="es-ES" dirty="0" smtClean="0"/>
              <a:t> </a:t>
            </a:r>
            <a:r>
              <a:rPr lang="es-ES" dirty="0" err="1" smtClean="0"/>
              <a:t>eleifend</a:t>
            </a:r>
            <a:r>
              <a:rPr lang="es-ES" dirty="0" smtClean="0"/>
              <a:t> libero </a:t>
            </a:r>
            <a:r>
              <a:rPr lang="es-ES" dirty="0" err="1" smtClean="0"/>
              <a:t>sit</a:t>
            </a:r>
            <a:r>
              <a:rPr lang="es-ES" dirty="0" smtClean="0"/>
              <a:t> </a:t>
            </a:r>
            <a:r>
              <a:rPr lang="es-ES" dirty="0" err="1" smtClean="0"/>
              <a:t>amet</a:t>
            </a:r>
            <a:r>
              <a:rPr lang="es-ES" dirty="0" smtClean="0"/>
              <a:t> </a:t>
            </a:r>
            <a:r>
              <a:rPr lang="es-ES" dirty="0" err="1" smtClean="0"/>
              <a:t>ligula</a:t>
            </a:r>
            <a:r>
              <a:rPr lang="es-ES" dirty="0" smtClean="0"/>
              <a:t> ultrices, id </a:t>
            </a:r>
            <a:r>
              <a:rPr lang="es-ES" dirty="0" err="1" smtClean="0"/>
              <a:t>pretium</a:t>
            </a:r>
            <a:r>
              <a:rPr lang="es-ES" dirty="0" smtClean="0"/>
              <a:t> urna </a:t>
            </a:r>
            <a:r>
              <a:rPr lang="es-ES" dirty="0" err="1" smtClean="0"/>
              <a:t>aliquet</a:t>
            </a:r>
            <a:r>
              <a:rPr lang="es-ES" dirty="0" smtClean="0"/>
              <a:t>. </a:t>
            </a:r>
            <a:r>
              <a:rPr lang="es-ES" dirty="0" err="1" smtClean="0"/>
              <a:t>Integer</a:t>
            </a:r>
            <a:r>
              <a:rPr lang="es-ES" dirty="0" smtClean="0"/>
              <a:t> </a:t>
            </a:r>
            <a:r>
              <a:rPr lang="es-ES" dirty="0" err="1" smtClean="0"/>
              <a:t>laoreet</a:t>
            </a:r>
            <a:r>
              <a:rPr lang="es-ES" dirty="0" smtClean="0"/>
              <a:t>, </a:t>
            </a:r>
            <a:r>
              <a:rPr lang="es-ES" dirty="0" err="1" smtClean="0"/>
              <a:t>nibh</a:t>
            </a:r>
            <a:r>
              <a:rPr lang="es-ES" dirty="0" smtClean="0"/>
              <a:t> </a:t>
            </a:r>
            <a:r>
              <a:rPr lang="es-ES" dirty="0" err="1" smtClean="0"/>
              <a:t>sit</a:t>
            </a:r>
            <a:r>
              <a:rPr lang="es-ES" dirty="0" smtClean="0"/>
              <a:t> </a:t>
            </a:r>
            <a:r>
              <a:rPr lang="es-ES" dirty="0" err="1" smtClean="0"/>
              <a:t>amet</a:t>
            </a:r>
            <a:r>
              <a:rPr lang="es-ES" dirty="0" smtClean="0"/>
              <a:t> </a:t>
            </a:r>
            <a:r>
              <a:rPr lang="es-ES" dirty="0" err="1" smtClean="0"/>
              <a:t>tempus</a:t>
            </a:r>
            <a:r>
              <a:rPr lang="es-ES" dirty="0" smtClean="0"/>
              <a:t> </a:t>
            </a:r>
            <a:r>
              <a:rPr lang="es-ES" dirty="0" err="1" smtClean="0"/>
              <a:t>placerat</a:t>
            </a:r>
            <a:r>
              <a:rPr lang="es-ES" dirty="0" smtClean="0"/>
              <a:t>, </a:t>
            </a:r>
            <a:r>
              <a:rPr lang="es-ES" dirty="0" err="1" smtClean="0"/>
              <a:t>dui</a:t>
            </a:r>
            <a:r>
              <a:rPr lang="es-ES" dirty="0" smtClean="0"/>
              <a:t> </a:t>
            </a:r>
            <a:r>
              <a:rPr lang="es-ES" dirty="0" err="1" smtClean="0"/>
              <a:t>metus</a:t>
            </a:r>
            <a:r>
              <a:rPr lang="es-ES" dirty="0" smtClean="0"/>
              <a:t> </a:t>
            </a:r>
            <a:r>
              <a:rPr lang="es-ES" dirty="0" err="1" smtClean="0"/>
              <a:t>tempus</a:t>
            </a:r>
            <a:r>
              <a:rPr lang="es-ES" dirty="0" smtClean="0"/>
              <a:t> justo, sed </a:t>
            </a:r>
            <a:r>
              <a:rPr lang="es-ES" dirty="0" err="1" smtClean="0"/>
              <a:t>blandit</a:t>
            </a:r>
            <a:r>
              <a:rPr lang="es-ES" dirty="0" smtClean="0"/>
              <a:t> odio </a:t>
            </a:r>
            <a:r>
              <a:rPr lang="es-ES" dirty="0" err="1" smtClean="0"/>
              <a:t>dui</a:t>
            </a:r>
            <a:r>
              <a:rPr lang="es-ES" dirty="0" smtClean="0"/>
              <a:t> </a:t>
            </a:r>
            <a:r>
              <a:rPr lang="es-ES" dirty="0" err="1" smtClean="0"/>
              <a:t>eu</a:t>
            </a:r>
            <a:r>
              <a:rPr lang="es-ES" dirty="0" smtClean="0"/>
              <a:t> </a:t>
            </a:r>
            <a:r>
              <a:rPr lang="es-ES" dirty="0" err="1" smtClean="0"/>
              <a:t>metus</a:t>
            </a:r>
            <a:r>
              <a:rPr lang="es-ES" dirty="0" smtClean="0"/>
              <a:t>. </a:t>
            </a:r>
            <a:r>
              <a:rPr lang="es-ES" dirty="0" err="1" smtClean="0"/>
              <a:t>Etiam</a:t>
            </a:r>
            <a:r>
              <a:rPr lang="es-ES" dirty="0" smtClean="0"/>
              <a:t> </a:t>
            </a:r>
            <a:r>
              <a:rPr lang="es-ES" dirty="0" err="1" smtClean="0"/>
              <a:t>quis</a:t>
            </a:r>
            <a:r>
              <a:rPr lang="es-ES" dirty="0" smtClean="0"/>
              <a:t> </a:t>
            </a:r>
            <a:r>
              <a:rPr lang="es-ES" dirty="0" err="1" smtClean="0"/>
              <a:t>tellus</a:t>
            </a:r>
            <a:r>
              <a:rPr lang="es-ES" dirty="0" smtClean="0"/>
              <a:t> in </a:t>
            </a:r>
            <a:r>
              <a:rPr lang="es-ES" dirty="0" err="1" smtClean="0"/>
              <a:t>turpis</a:t>
            </a:r>
            <a:r>
              <a:rPr lang="es-ES" dirty="0" smtClean="0"/>
              <a:t> </a:t>
            </a:r>
            <a:r>
              <a:rPr lang="es-ES" dirty="0" err="1" smtClean="0"/>
              <a:t>scelerisque</a:t>
            </a:r>
            <a:r>
              <a:rPr lang="es-ES" dirty="0" smtClean="0"/>
              <a:t> </a:t>
            </a:r>
            <a:r>
              <a:rPr lang="es-ES" dirty="0" err="1" smtClean="0"/>
              <a:t>molestie</a:t>
            </a:r>
            <a:r>
              <a:rPr lang="es-ES" dirty="0" smtClean="0"/>
              <a:t> ut </a:t>
            </a:r>
            <a:r>
              <a:rPr lang="es-ES" dirty="0" err="1" smtClean="0"/>
              <a:t>vel</a:t>
            </a:r>
            <a:r>
              <a:rPr lang="es-ES" dirty="0" smtClean="0"/>
              <a:t> </a:t>
            </a:r>
            <a:r>
              <a:rPr lang="es-ES" dirty="0" err="1" smtClean="0"/>
              <a:t>est</a:t>
            </a:r>
            <a:r>
              <a:rPr lang="es-ES" dirty="0" smtClean="0"/>
              <a:t>. </a:t>
            </a:r>
            <a:r>
              <a:rPr lang="es-ES" dirty="0" err="1" smtClean="0"/>
              <a:t>Maecenas</a:t>
            </a:r>
            <a:r>
              <a:rPr lang="es-ES" dirty="0" smtClean="0"/>
              <a:t> vehicula </a:t>
            </a:r>
            <a:r>
              <a:rPr lang="es-ES" dirty="0" err="1" smtClean="0"/>
              <a:t>hendrerit</a:t>
            </a:r>
            <a:r>
              <a:rPr lang="es-ES" dirty="0" smtClean="0"/>
              <a:t> </a:t>
            </a:r>
            <a:r>
              <a:rPr lang="es-ES" dirty="0" err="1" smtClean="0"/>
              <a:t>lectus</a:t>
            </a:r>
            <a:r>
              <a:rPr lang="es-ES" dirty="0" smtClean="0"/>
              <a:t> </a:t>
            </a:r>
            <a:r>
              <a:rPr lang="es-ES" dirty="0" err="1" smtClean="0"/>
              <a:t>vel</a:t>
            </a:r>
            <a:r>
              <a:rPr lang="es-ES" dirty="0" smtClean="0"/>
              <a:t> </a:t>
            </a:r>
            <a:r>
              <a:rPr lang="es-ES" dirty="0" err="1" smtClean="0"/>
              <a:t>auctor</a:t>
            </a:r>
            <a:r>
              <a:rPr lang="es-ES" dirty="0" smtClean="0"/>
              <a:t>. </a:t>
            </a:r>
            <a:r>
              <a:rPr lang="es-ES" dirty="0" err="1" smtClean="0"/>
              <a:t>Donec</a:t>
            </a:r>
            <a:r>
              <a:rPr lang="es-ES" dirty="0" smtClean="0"/>
              <a:t> </a:t>
            </a:r>
            <a:r>
              <a:rPr lang="es-ES" dirty="0" err="1" smtClean="0"/>
              <a:t>ac</a:t>
            </a:r>
            <a:r>
              <a:rPr lang="es-ES" dirty="0" smtClean="0"/>
              <a:t> </a:t>
            </a:r>
            <a:r>
              <a:rPr lang="es-ES" dirty="0" err="1" smtClean="0"/>
              <a:t>scelerisque</a:t>
            </a:r>
            <a:r>
              <a:rPr lang="es-ES" dirty="0" smtClean="0"/>
              <a:t> eros, at </a:t>
            </a:r>
            <a:r>
              <a:rPr lang="es-ES" dirty="0" err="1" smtClean="0"/>
              <a:t>auctor</a:t>
            </a:r>
            <a:r>
              <a:rPr lang="es-ES" dirty="0" smtClean="0"/>
              <a:t> odio.</a:t>
            </a:r>
            <a:endParaRPr lang="gl-ES" dirty="0"/>
          </a:p>
        </p:txBody>
      </p:sp>
      <p:sp>
        <p:nvSpPr>
          <p:cNvPr id="18" name="17 Marcador de texto"/>
          <p:cNvSpPr>
            <a:spLocks noGrp="1"/>
          </p:cNvSpPr>
          <p:nvPr>
            <p:ph type="body" sz="quarter" idx="10" hasCustomPrompt="1"/>
          </p:nvPr>
        </p:nvSpPr>
        <p:spPr>
          <a:xfrm>
            <a:off x="3311691" y="0"/>
            <a:ext cx="8880309" cy="332656"/>
          </a:xfrm>
        </p:spPr>
        <p:txBody>
          <a:bodyPr>
            <a:normAutofit/>
          </a:bodyPr>
          <a:lstStyle>
            <a:lvl1pPr algn="r">
              <a:buFontTx/>
              <a:buNone/>
              <a:defRPr sz="1400" b="1">
                <a:solidFill>
                  <a:schemeClr val="bg1"/>
                </a:solidFill>
              </a:defRPr>
            </a:lvl1pPr>
          </a:lstStyle>
          <a:p>
            <a:pPr lvl="0"/>
            <a:r>
              <a:rPr lang="en-GB" dirty="0" smtClean="0"/>
              <a:t>Title of the presentation  (Name of the Institution)</a:t>
            </a:r>
          </a:p>
        </p:txBody>
      </p:sp>
    </p:spTree>
    <p:extLst>
      <p:ext uri="{BB962C8B-B14F-4D97-AF65-F5344CB8AC3E}">
        <p14:creationId xmlns:p14="http://schemas.microsoft.com/office/powerpoint/2010/main" val="30460329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objects">
    <p:spTree>
      <p:nvGrpSpPr>
        <p:cNvPr id="1" name=""/>
        <p:cNvGrpSpPr/>
        <p:nvPr/>
      </p:nvGrpSpPr>
      <p:grpSpPr>
        <a:xfrm>
          <a:off x="0" y="0"/>
          <a:ext cx="0" cy="0"/>
          <a:chOff x="0" y="0"/>
          <a:chExt cx="0" cy="0"/>
        </a:xfrm>
      </p:grpSpPr>
      <p:sp>
        <p:nvSpPr>
          <p:cNvPr id="2" name="1 Título"/>
          <p:cNvSpPr>
            <a:spLocks noGrp="1"/>
          </p:cNvSpPr>
          <p:nvPr>
            <p:ph type="title" hasCustomPrompt="1"/>
          </p:nvPr>
        </p:nvSpPr>
        <p:spPr/>
        <p:txBody>
          <a:bodyPr/>
          <a:lstStyle>
            <a:lvl1pPr>
              <a:defRPr>
                <a:latin typeface="+mn-lt"/>
              </a:defRPr>
            </a:lvl1pPr>
          </a:lstStyle>
          <a:p>
            <a:r>
              <a:rPr lang="en-GB" dirty="0" smtClean="0"/>
              <a:t>Click here to change the title of the slide</a:t>
            </a:r>
            <a:endParaRPr lang="gl-ES" dirty="0"/>
          </a:p>
        </p:txBody>
      </p:sp>
      <p:sp>
        <p:nvSpPr>
          <p:cNvPr id="3" name="2 Marcador de contenido"/>
          <p:cNvSpPr>
            <a:spLocks noGrp="1"/>
          </p:cNvSpPr>
          <p:nvPr>
            <p:ph sz="half" idx="1" hasCustomPrompt="1"/>
          </p:nvPr>
        </p:nvSpPr>
        <p:spPr>
          <a:xfrm>
            <a:off x="609600" y="1340768"/>
            <a:ext cx="5384800" cy="4785395"/>
          </a:xfrm>
        </p:spPr>
        <p:txBody>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es-ES" dirty="0" err="1" smtClean="0"/>
              <a:t>Write</a:t>
            </a:r>
            <a:r>
              <a:rPr lang="es-ES" dirty="0" smtClean="0"/>
              <a:t> </a:t>
            </a:r>
            <a:r>
              <a:rPr lang="es-ES" dirty="0" err="1" smtClean="0"/>
              <a:t>your</a:t>
            </a:r>
            <a:r>
              <a:rPr lang="es-ES" dirty="0" smtClean="0"/>
              <a:t> </a:t>
            </a:r>
            <a:r>
              <a:rPr lang="es-ES" dirty="0" err="1" smtClean="0"/>
              <a:t>text</a:t>
            </a:r>
            <a:r>
              <a:rPr lang="es-ES" dirty="0" smtClean="0"/>
              <a:t> </a:t>
            </a:r>
            <a:r>
              <a:rPr lang="es-ES" dirty="0" err="1" smtClean="0"/>
              <a:t>here</a:t>
            </a:r>
            <a:r>
              <a:rPr lang="es-ES" dirty="0" smtClean="0"/>
              <a:t>, </a:t>
            </a:r>
            <a:r>
              <a:rPr lang="es-ES" dirty="0" err="1" smtClean="0"/>
              <a:t>first</a:t>
            </a:r>
            <a:r>
              <a:rPr lang="es-ES" dirty="0" smtClean="0"/>
              <a:t> </a:t>
            </a:r>
            <a:r>
              <a:rPr lang="es-ES" dirty="0" err="1" smtClean="0"/>
              <a:t>level</a:t>
            </a:r>
            <a:endParaRPr lang="es-ES" dirty="0" smtClean="0"/>
          </a:p>
          <a:p>
            <a:pPr lvl="1"/>
            <a:r>
              <a:rPr lang="es-ES" dirty="0" err="1" smtClean="0"/>
              <a:t>Second</a:t>
            </a:r>
            <a:r>
              <a:rPr lang="es-ES" dirty="0" smtClean="0"/>
              <a:t> </a:t>
            </a:r>
            <a:r>
              <a:rPr lang="es-ES" dirty="0" err="1" smtClean="0"/>
              <a:t>level</a:t>
            </a:r>
            <a:endParaRPr lang="es-ES" dirty="0" smtClean="0"/>
          </a:p>
          <a:p>
            <a:pPr lvl="2"/>
            <a:r>
              <a:rPr lang="es-ES" dirty="0" err="1" smtClean="0"/>
              <a:t>Third</a:t>
            </a:r>
            <a:r>
              <a:rPr lang="es-ES" dirty="0" smtClean="0"/>
              <a:t> </a:t>
            </a:r>
            <a:r>
              <a:rPr lang="es-ES" dirty="0" err="1" smtClean="0"/>
              <a:t>level</a:t>
            </a:r>
            <a:endParaRPr lang="es-ES" dirty="0" smtClean="0"/>
          </a:p>
          <a:p>
            <a:pPr lvl="3"/>
            <a:r>
              <a:rPr lang="es-ES" dirty="0" err="1" smtClean="0"/>
              <a:t>Fourth</a:t>
            </a:r>
            <a:r>
              <a:rPr lang="es-ES" dirty="0" smtClean="0"/>
              <a:t> </a:t>
            </a:r>
            <a:r>
              <a:rPr lang="es-ES" dirty="0" err="1" smtClean="0"/>
              <a:t>level</a:t>
            </a:r>
            <a:endParaRPr lang="es-ES" dirty="0" smtClean="0"/>
          </a:p>
          <a:p>
            <a:pPr lvl="4"/>
            <a:r>
              <a:rPr lang="es-ES" dirty="0" err="1" smtClean="0"/>
              <a:t>Fifth</a:t>
            </a:r>
            <a:r>
              <a:rPr lang="es-ES" dirty="0" smtClean="0"/>
              <a:t> </a:t>
            </a:r>
            <a:r>
              <a:rPr lang="es-ES" dirty="0" err="1" smtClean="0"/>
              <a:t>level</a:t>
            </a:r>
            <a:endParaRPr lang="gl-ES" dirty="0"/>
          </a:p>
        </p:txBody>
      </p:sp>
      <p:sp>
        <p:nvSpPr>
          <p:cNvPr id="4" name="3 Marcador de contenido"/>
          <p:cNvSpPr>
            <a:spLocks noGrp="1"/>
          </p:cNvSpPr>
          <p:nvPr>
            <p:ph sz="half" idx="2" hasCustomPrompt="1"/>
          </p:nvPr>
        </p:nvSpPr>
        <p:spPr>
          <a:xfrm>
            <a:off x="6197600" y="1340768"/>
            <a:ext cx="5384800" cy="4785395"/>
          </a:xfrm>
        </p:spPr>
        <p:txBody>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es-ES" dirty="0" err="1" smtClean="0"/>
              <a:t>Write</a:t>
            </a:r>
            <a:r>
              <a:rPr lang="es-ES" dirty="0" smtClean="0"/>
              <a:t> </a:t>
            </a:r>
            <a:r>
              <a:rPr lang="es-ES" dirty="0" err="1" smtClean="0"/>
              <a:t>your</a:t>
            </a:r>
            <a:r>
              <a:rPr lang="es-ES" dirty="0" smtClean="0"/>
              <a:t> </a:t>
            </a:r>
            <a:r>
              <a:rPr lang="es-ES" dirty="0" err="1" smtClean="0"/>
              <a:t>text</a:t>
            </a:r>
            <a:r>
              <a:rPr lang="es-ES" dirty="0" smtClean="0"/>
              <a:t> </a:t>
            </a:r>
            <a:r>
              <a:rPr lang="es-ES" dirty="0" err="1" smtClean="0"/>
              <a:t>here</a:t>
            </a:r>
            <a:r>
              <a:rPr lang="es-ES" dirty="0" smtClean="0"/>
              <a:t>, </a:t>
            </a:r>
            <a:r>
              <a:rPr lang="es-ES" dirty="0" err="1" smtClean="0"/>
              <a:t>first</a:t>
            </a:r>
            <a:r>
              <a:rPr lang="es-ES" dirty="0" smtClean="0"/>
              <a:t> </a:t>
            </a:r>
            <a:r>
              <a:rPr lang="es-ES" dirty="0" err="1" smtClean="0"/>
              <a:t>level</a:t>
            </a:r>
            <a:endParaRPr lang="es-ES" dirty="0" smtClean="0"/>
          </a:p>
          <a:p>
            <a:pPr lvl="1"/>
            <a:r>
              <a:rPr lang="es-ES" dirty="0" err="1" smtClean="0"/>
              <a:t>Second</a:t>
            </a:r>
            <a:r>
              <a:rPr lang="es-ES" dirty="0" smtClean="0"/>
              <a:t> </a:t>
            </a:r>
            <a:r>
              <a:rPr lang="es-ES" dirty="0" err="1" smtClean="0"/>
              <a:t>level</a:t>
            </a:r>
            <a:endParaRPr lang="es-ES" dirty="0" smtClean="0"/>
          </a:p>
          <a:p>
            <a:pPr lvl="2"/>
            <a:r>
              <a:rPr lang="es-ES" dirty="0" err="1" smtClean="0"/>
              <a:t>Third</a:t>
            </a:r>
            <a:r>
              <a:rPr lang="es-ES" dirty="0" smtClean="0"/>
              <a:t> </a:t>
            </a:r>
            <a:r>
              <a:rPr lang="es-ES" dirty="0" err="1" smtClean="0"/>
              <a:t>level</a:t>
            </a:r>
            <a:endParaRPr lang="es-ES" dirty="0" smtClean="0"/>
          </a:p>
          <a:p>
            <a:pPr lvl="3"/>
            <a:r>
              <a:rPr lang="es-ES" dirty="0" err="1" smtClean="0"/>
              <a:t>Fourth</a:t>
            </a:r>
            <a:r>
              <a:rPr lang="es-ES" dirty="0" smtClean="0"/>
              <a:t> </a:t>
            </a:r>
            <a:r>
              <a:rPr lang="es-ES" dirty="0" err="1" smtClean="0"/>
              <a:t>level</a:t>
            </a:r>
            <a:endParaRPr lang="es-ES" dirty="0" smtClean="0"/>
          </a:p>
          <a:p>
            <a:pPr lvl="4"/>
            <a:r>
              <a:rPr lang="es-ES" dirty="0" err="1" smtClean="0"/>
              <a:t>Fifth</a:t>
            </a:r>
            <a:r>
              <a:rPr lang="es-ES" dirty="0" smtClean="0"/>
              <a:t> </a:t>
            </a:r>
            <a:r>
              <a:rPr lang="es-ES" dirty="0" err="1" smtClean="0"/>
              <a:t>level</a:t>
            </a:r>
            <a:endParaRPr lang="gl-ES" dirty="0"/>
          </a:p>
        </p:txBody>
      </p:sp>
      <p:sp>
        <p:nvSpPr>
          <p:cNvPr id="18" name="17 Marcador de texto"/>
          <p:cNvSpPr>
            <a:spLocks noGrp="1"/>
          </p:cNvSpPr>
          <p:nvPr>
            <p:ph type="body" sz="quarter" idx="10" hasCustomPrompt="1"/>
          </p:nvPr>
        </p:nvSpPr>
        <p:spPr>
          <a:xfrm>
            <a:off x="3311691" y="0"/>
            <a:ext cx="8880309" cy="332656"/>
          </a:xfrm>
        </p:spPr>
        <p:txBody>
          <a:bodyPr>
            <a:normAutofit/>
          </a:bodyPr>
          <a:lstStyle>
            <a:lvl1pPr algn="r">
              <a:buFontTx/>
              <a:buNone/>
              <a:defRPr sz="1400" b="1">
                <a:solidFill>
                  <a:schemeClr val="bg1"/>
                </a:solidFill>
              </a:defRPr>
            </a:lvl1pPr>
          </a:lstStyle>
          <a:p>
            <a:pPr lvl="0"/>
            <a:r>
              <a:rPr lang="en-GB" dirty="0" smtClean="0"/>
              <a:t>Title of the presentation  (Name of the Institution)</a:t>
            </a:r>
          </a:p>
        </p:txBody>
      </p:sp>
    </p:spTree>
    <p:extLst>
      <p:ext uri="{BB962C8B-B14F-4D97-AF65-F5344CB8AC3E}">
        <p14:creationId xmlns:p14="http://schemas.microsoft.com/office/powerpoint/2010/main" val="74995566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ative">
    <p:spTree>
      <p:nvGrpSpPr>
        <p:cNvPr id="1" name=""/>
        <p:cNvGrpSpPr/>
        <p:nvPr/>
      </p:nvGrpSpPr>
      <p:grpSpPr>
        <a:xfrm>
          <a:off x="0" y="0"/>
          <a:ext cx="0" cy="0"/>
          <a:chOff x="0" y="0"/>
          <a:chExt cx="0" cy="0"/>
        </a:xfrm>
      </p:grpSpPr>
      <p:sp>
        <p:nvSpPr>
          <p:cNvPr id="2" name="1 Título"/>
          <p:cNvSpPr>
            <a:spLocks noGrp="1"/>
          </p:cNvSpPr>
          <p:nvPr>
            <p:ph type="title" hasCustomPrompt="1"/>
          </p:nvPr>
        </p:nvSpPr>
        <p:spPr/>
        <p:txBody>
          <a:bodyPr/>
          <a:lstStyle>
            <a:lvl1pPr>
              <a:defRPr>
                <a:latin typeface="+mn-lt"/>
              </a:defRPr>
            </a:lvl1pPr>
          </a:lstStyle>
          <a:p>
            <a:r>
              <a:rPr lang="en-GB" dirty="0" smtClean="0"/>
              <a:t>Click here to change the title of the slide</a:t>
            </a:r>
            <a:endParaRPr lang="gl-ES" dirty="0"/>
          </a:p>
        </p:txBody>
      </p:sp>
      <p:sp>
        <p:nvSpPr>
          <p:cNvPr id="3" name="2 Marcador de texto"/>
          <p:cNvSpPr>
            <a:spLocks noGrp="1"/>
          </p:cNvSpPr>
          <p:nvPr>
            <p:ph type="body" idx="1" hasCustomPrompt="1"/>
          </p:nvPr>
        </p:nvSpPr>
        <p:spPr>
          <a:xfrm>
            <a:off x="609600" y="1340768"/>
            <a:ext cx="5386917" cy="639762"/>
          </a:xfrm>
        </p:spPr>
        <p:txBody>
          <a:bodyPr anchor="t" anchorCtr="0">
            <a:noAutofit/>
          </a:bodyPr>
          <a:lstStyle>
            <a:lvl1pPr marL="0" indent="0">
              <a:buNone/>
              <a:defRPr sz="2000" b="0">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err="1" smtClean="0"/>
              <a:t>Write</a:t>
            </a:r>
            <a:r>
              <a:rPr lang="es-ES" dirty="0" smtClean="0"/>
              <a:t> </a:t>
            </a:r>
            <a:r>
              <a:rPr lang="es-ES" dirty="0" err="1" smtClean="0"/>
              <a:t>your</a:t>
            </a:r>
            <a:r>
              <a:rPr lang="es-ES" dirty="0" smtClean="0"/>
              <a:t> </a:t>
            </a:r>
            <a:r>
              <a:rPr lang="es-ES" dirty="0" err="1" smtClean="0"/>
              <a:t>text</a:t>
            </a:r>
            <a:r>
              <a:rPr lang="es-ES" dirty="0" smtClean="0"/>
              <a:t> </a:t>
            </a:r>
            <a:r>
              <a:rPr lang="es-ES" dirty="0" err="1" smtClean="0"/>
              <a:t>here</a:t>
            </a:r>
            <a:endParaRPr lang="es-ES" dirty="0" smtClean="0"/>
          </a:p>
        </p:txBody>
      </p:sp>
      <p:sp>
        <p:nvSpPr>
          <p:cNvPr id="4" name="3 Marcador de contenido"/>
          <p:cNvSpPr>
            <a:spLocks noGrp="1"/>
          </p:cNvSpPr>
          <p:nvPr>
            <p:ph sz="half" idx="2" hasCustomPrompt="1"/>
          </p:nvPr>
        </p:nvSpPr>
        <p:spPr>
          <a:xfrm>
            <a:off x="609600" y="2174875"/>
            <a:ext cx="5386917" cy="3951288"/>
          </a:xfr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s-ES" dirty="0" err="1" smtClean="0"/>
              <a:t>Write</a:t>
            </a:r>
            <a:r>
              <a:rPr lang="es-ES" dirty="0" smtClean="0"/>
              <a:t> </a:t>
            </a:r>
            <a:r>
              <a:rPr lang="es-ES" dirty="0" err="1" smtClean="0"/>
              <a:t>your</a:t>
            </a:r>
            <a:r>
              <a:rPr lang="es-ES" dirty="0" smtClean="0"/>
              <a:t> </a:t>
            </a:r>
            <a:r>
              <a:rPr lang="es-ES" dirty="0" err="1" smtClean="0"/>
              <a:t>text</a:t>
            </a:r>
            <a:r>
              <a:rPr lang="es-ES" dirty="0" smtClean="0"/>
              <a:t> </a:t>
            </a:r>
            <a:r>
              <a:rPr lang="es-ES" dirty="0" err="1" smtClean="0"/>
              <a:t>here</a:t>
            </a:r>
            <a:r>
              <a:rPr lang="es-ES" dirty="0" smtClean="0"/>
              <a:t>, </a:t>
            </a:r>
            <a:r>
              <a:rPr lang="es-ES" dirty="0" err="1" smtClean="0"/>
              <a:t>first</a:t>
            </a:r>
            <a:r>
              <a:rPr lang="es-ES" dirty="0" smtClean="0"/>
              <a:t> </a:t>
            </a:r>
            <a:r>
              <a:rPr lang="es-ES" dirty="0" err="1" smtClean="0"/>
              <a:t>level</a:t>
            </a:r>
            <a:endParaRPr lang="es-ES" dirty="0" smtClean="0"/>
          </a:p>
          <a:p>
            <a:pPr lvl="1"/>
            <a:r>
              <a:rPr lang="es-ES" dirty="0" err="1" smtClean="0"/>
              <a:t>Second</a:t>
            </a:r>
            <a:r>
              <a:rPr lang="es-ES" dirty="0" smtClean="0"/>
              <a:t> </a:t>
            </a:r>
            <a:r>
              <a:rPr lang="es-ES" dirty="0" err="1" smtClean="0"/>
              <a:t>level</a:t>
            </a:r>
            <a:endParaRPr lang="es-ES" dirty="0" smtClean="0"/>
          </a:p>
          <a:p>
            <a:pPr lvl="2"/>
            <a:r>
              <a:rPr lang="es-ES" dirty="0" err="1" smtClean="0"/>
              <a:t>Third</a:t>
            </a:r>
            <a:r>
              <a:rPr lang="es-ES" dirty="0" smtClean="0"/>
              <a:t> </a:t>
            </a:r>
            <a:r>
              <a:rPr lang="es-ES" dirty="0" err="1" smtClean="0"/>
              <a:t>level</a:t>
            </a:r>
            <a:endParaRPr lang="es-ES" dirty="0" smtClean="0"/>
          </a:p>
          <a:p>
            <a:pPr lvl="3"/>
            <a:r>
              <a:rPr lang="es-ES" dirty="0" err="1" smtClean="0"/>
              <a:t>Fourth</a:t>
            </a:r>
            <a:r>
              <a:rPr lang="es-ES" dirty="0" smtClean="0"/>
              <a:t> </a:t>
            </a:r>
            <a:r>
              <a:rPr lang="es-ES" dirty="0" err="1" smtClean="0"/>
              <a:t>level</a:t>
            </a:r>
            <a:endParaRPr lang="es-ES" dirty="0" smtClean="0"/>
          </a:p>
          <a:p>
            <a:pPr lvl="4"/>
            <a:r>
              <a:rPr lang="es-ES" dirty="0" err="1" smtClean="0"/>
              <a:t>Fifth</a:t>
            </a:r>
            <a:r>
              <a:rPr lang="es-ES" dirty="0" smtClean="0"/>
              <a:t> </a:t>
            </a:r>
            <a:r>
              <a:rPr lang="es-ES" dirty="0" err="1" smtClean="0"/>
              <a:t>level</a:t>
            </a:r>
            <a:endParaRPr lang="gl-ES" dirty="0"/>
          </a:p>
        </p:txBody>
      </p:sp>
      <p:sp>
        <p:nvSpPr>
          <p:cNvPr id="5" name="4 Marcador de texto"/>
          <p:cNvSpPr>
            <a:spLocks noGrp="1"/>
          </p:cNvSpPr>
          <p:nvPr>
            <p:ph type="body" sz="quarter" idx="3" hasCustomPrompt="1"/>
          </p:nvPr>
        </p:nvSpPr>
        <p:spPr>
          <a:xfrm>
            <a:off x="6193368" y="1340768"/>
            <a:ext cx="5389033" cy="639762"/>
          </a:xfrm>
        </p:spPr>
        <p:txBody>
          <a:bodyPr anchor="t" anchorCtr="0">
            <a:noAutofit/>
          </a:bodyPr>
          <a:lstStyle>
            <a:lvl1pPr marL="0" indent="0">
              <a:buNone/>
              <a:defRPr sz="2000" b="0">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err="1" smtClean="0"/>
              <a:t>Write</a:t>
            </a:r>
            <a:r>
              <a:rPr lang="es-ES" dirty="0" smtClean="0"/>
              <a:t> </a:t>
            </a:r>
            <a:r>
              <a:rPr lang="es-ES" dirty="0" err="1" smtClean="0"/>
              <a:t>your</a:t>
            </a:r>
            <a:r>
              <a:rPr lang="es-ES" dirty="0" smtClean="0"/>
              <a:t> </a:t>
            </a:r>
            <a:r>
              <a:rPr lang="es-ES" dirty="0" err="1" smtClean="0"/>
              <a:t>text</a:t>
            </a:r>
            <a:r>
              <a:rPr lang="es-ES" dirty="0" smtClean="0"/>
              <a:t> </a:t>
            </a:r>
            <a:r>
              <a:rPr lang="es-ES" dirty="0" err="1" smtClean="0"/>
              <a:t>here</a:t>
            </a:r>
            <a:endParaRPr lang="es-ES" dirty="0" smtClean="0"/>
          </a:p>
        </p:txBody>
      </p:sp>
      <p:sp>
        <p:nvSpPr>
          <p:cNvPr id="6" name="5 Marcador de contenido"/>
          <p:cNvSpPr>
            <a:spLocks noGrp="1"/>
          </p:cNvSpPr>
          <p:nvPr>
            <p:ph sz="quarter" idx="4" hasCustomPrompt="1"/>
          </p:nvPr>
        </p:nvSpPr>
        <p:spPr>
          <a:xfrm>
            <a:off x="6193368" y="2174875"/>
            <a:ext cx="5389033" cy="3951288"/>
          </a:xfr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s-ES" dirty="0" err="1" smtClean="0"/>
              <a:t>Write</a:t>
            </a:r>
            <a:r>
              <a:rPr lang="es-ES" dirty="0" smtClean="0"/>
              <a:t> </a:t>
            </a:r>
            <a:r>
              <a:rPr lang="es-ES" dirty="0" err="1" smtClean="0"/>
              <a:t>your</a:t>
            </a:r>
            <a:r>
              <a:rPr lang="es-ES" dirty="0" smtClean="0"/>
              <a:t> </a:t>
            </a:r>
            <a:r>
              <a:rPr lang="es-ES" dirty="0" err="1" smtClean="0"/>
              <a:t>text</a:t>
            </a:r>
            <a:r>
              <a:rPr lang="es-ES" dirty="0" smtClean="0"/>
              <a:t> </a:t>
            </a:r>
            <a:r>
              <a:rPr lang="es-ES" dirty="0" err="1" smtClean="0"/>
              <a:t>here</a:t>
            </a:r>
            <a:r>
              <a:rPr lang="es-ES" dirty="0" smtClean="0"/>
              <a:t>, </a:t>
            </a:r>
            <a:r>
              <a:rPr lang="es-ES" dirty="0" err="1" smtClean="0"/>
              <a:t>first</a:t>
            </a:r>
            <a:r>
              <a:rPr lang="es-ES" dirty="0" smtClean="0"/>
              <a:t> </a:t>
            </a:r>
            <a:r>
              <a:rPr lang="es-ES" dirty="0" err="1" smtClean="0"/>
              <a:t>level</a:t>
            </a:r>
            <a:endParaRPr lang="es-ES" dirty="0" smtClean="0"/>
          </a:p>
          <a:p>
            <a:pPr lvl="1"/>
            <a:r>
              <a:rPr lang="es-ES" dirty="0" err="1" smtClean="0"/>
              <a:t>Second</a:t>
            </a:r>
            <a:r>
              <a:rPr lang="es-ES" dirty="0" smtClean="0"/>
              <a:t> </a:t>
            </a:r>
            <a:r>
              <a:rPr lang="es-ES" dirty="0" err="1" smtClean="0"/>
              <a:t>level</a:t>
            </a:r>
            <a:endParaRPr lang="es-ES" dirty="0" smtClean="0"/>
          </a:p>
          <a:p>
            <a:pPr lvl="2"/>
            <a:r>
              <a:rPr lang="es-ES" dirty="0" err="1" smtClean="0"/>
              <a:t>Third</a:t>
            </a:r>
            <a:r>
              <a:rPr lang="es-ES" dirty="0" smtClean="0"/>
              <a:t> </a:t>
            </a:r>
            <a:r>
              <a:rPr lang="es-ES" dirty="0" err="1" smtClean="0"/>
              <a:t>level</a:t>
            </a:r>
            <a:endParaRPr lang="es-ES" dirty="0" smtClean="0"/>
          </a:p>
          <a:p>
            <a:pPr lvl="3"/>
            <a:r>
              <a:rPr lang="es-ES" dirty="0" err="1" smtClean="0"/>
              <a:t>Fourth</a:t>
            </a:r>
            <a:r>
              <a:rPr lang="es-ES" dirty="0" smtClean="0"/>
              <a:t> </a:t>
            </a:r>
            <a:r>
              <a:rPr lang="es-ES" dirty="0" err="1" smtClean="0"/>
              <a:t>level</a:t>
            </a:r>
            <a:endParaRPr lang="es-ES" dirty="0" smtClean="0"/>
          </a:p>
          <a:p>
            <a:pPr lvl="4"/>
            <a:r>
              <a:rPr lang="es-ES" dirty="0" err="1" smtClean="0"/>
              <a:t>Fifth</a:t>
            </a:r>
            <a:r>
              <a:rPr lang="es-ES" dirty="0" smtClean="0"/>
              <a:t> </a:t>
            </a:r>
            <a:r>
              <a:rPr lang="es-ES" dirty="0" err="1" smtClean="0"/>
              <a:t>level</a:t>
            </a:r>
            <a:endParaRPr lang="gl-ES" dirty="0"/>
          </a:p>
        </p:txBody>
      </p:sp>
      <p:sp>
        <p:nvSpPr>
          <p:cNvPr id="16" name="17 Marcador de texto"/>
          <p:cNvSpPr>
            <a:spLocks noGrp="1"/>
          </p:cNvSpPr>
          <p:nvPr>
            <p:ph type="body" sz="quarter" idx="10" hasCustomPrompt="1"/>
          </p:nvPr>
        </p:nvSpPr>
        <p:spPr>
          <a:xfrm>
            <a:off x="3311691" y="0"/>
            <a:ext cx="8880309" cy="332656"/>
          </a:xfrm>
        </p:spPr>
        <p:txBody>
          <a:bodyPr>
            <a:normAutofit/>
          </a:bodyPr>
          <a:lstStyle>
            <a:lvl1pPr algn="r">
              <a:buFontTx/>
              <a:buNone/>
              <a:defRPr sz="1400" b="1">
                <a:solidFill>
                  <a:schemeClr val="bg1"/>
                </a:solidFill>
              </a:defRPr>
            </a:lvl1pPr>
          </a:lstStyle>
          <a:p>
            <a:pPr lvl="0"/>
            <a:r>
              <a:rPr lang="en-GB" dirty="0" smtClean="0"/>
              <a:t>Title of the presentation  (Name of the Institution)</a:t>
            </a:r>
          </a:p>
        </p:txBody>
      </p:sp>
    </p:spTree>
    <p:extLst>
      <p:ext uri="{BB962C8B-B14F-4D97-AF65-F5344CB8AC3E}">
        <p14:creationId xmlns:p14="http://schemas.microsoft.com/office/powerpoint/2010/main" val="216242218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title">
    <p:spTree>
      <p:nvGrpSpPr>
        <p:cNvPr id="1" name=""/>
        <p:cNvGrpSpPr/>
        <p:nvPr/>
      </p:nvGrpSpPr>
      <p:grpSpPr>
        <a:xfrm>
          <a:off x="0" y="0"/>
          <a:ext cx="0" cy="0"/>
          <a:chOff x="0" y="0"/>
          <a:chExt cx="0" cy="0"/>
        </a:xfrm>
      </p:grpSpPr>
      <p:sp>
        <p:nvSpPr>
          <p:cNvPr id="2" name="1 Título"/>
          <p:cNvSpPr>
            <a:spLocks noGrp="1"/>
          </p:cNvSpPr>
          <p:nvPr>
            <p:ph type="title" hasCustomPrompt="1"/>
          </p:nvPr>
        </p:nvSpPr>
        <p:spPr>
          <a:xfrm>
            <a:off x="0" y="332656"/>
            <a:ext cx="12192000" cy="576064"/>
          </a:xfrm>
        </p:spPr>
        <p:txBody>
          <a:bodyPr anchor="ctr" anchorCtr="0"/>
          <a:lstStyle>
            <a:lvl1pPr algn="l">
              <a:defRPr sz="1800" b="1">
                <a:latin typeface="+mn-lt"/>
              </a:defRPr>
            </a:lvl1pPr>
          </a:lstStyle>
          <a:p>
            <a:r>
              <a:rPr lang="en-GB" dirty="0" smtClean="0"/>
              <a:t>Click here to change the title of the slide</a:t>
            </a:r>
            <a:endParaRPr lang="gl-ES" dirty="0"/>
          </a:p>
        </p:txBody>
      </p:sp>
      <p:sp>
        <p:nvSpPr>
          <p:cNvPr id="3" name="2 Marcador de contenido"/>
          <p:cNvSpPr>
            <a:spLocks noGrp="1"/>
          </p:cNvSpPr>
          <p:nvPr>
            <p:ph idx="1" hasCustomPrompt="1"/>
          </p:nvPr>
        </p:nvSpPr>
        <p:spPr>
          <a:xfrm>
            <a:off x="4766733" y="1196752"/>
            <a:ext cx="6815667" cy="5184576"/>
          </a:xfrm>
        </p:spPr>
        <p:txBody>
          <a:bodyPr/>
          <a:lstStyle>
            <a:lvl1pPr>
              <a:defRPr sz="3200">
                <a:latin typeface="+mn-lt"/>
              </a:defRPr>
            </a:lvl1pPr>
            <a:lvl2pPr>
              <a:defRPr sz="2800">
                <a:latin typeface="+mn-lt"/>
              </a:defRPr>
            </a:lvl2pPr>
            <a:lvl3pPr>
              <a:defRPr sz="2400">
                <a:latin typeface="+mn-lt"/>
              </a:defRPr>
            </a:lvl3pPr>
            <a:lvl4pPr>
              <a:defRPr sz="2000">
                <a:latin typeface="+mn-lt"/>
              </a:defRPr>
            </a:lvl4pPr>
            <a:lvl5pPr>
              <a:defRPr sz="2000">
                <a:latin typeface="+mn-lt"/>
              </a:defRPr>
            </a:lvl5pPr>
            <a:lvl6pPr>
              <a:defRPr sz="2000"/>
            </a:lvl6pPr>
            <a:lvl7pPr>
              <a:defRPr sz="2000"/>
            </a:lvl7pPr>
            <a:lvl8pPr>
              <a:defRPr sz="2000"/>
            </a:lvl8pPr>
            <a:lvl9pPr>
              <a:defRPr sz="2000"/>
            </a:lvl9pPr>
          </a:lstStyle>
          <a:p>
            <a:pPr lvl="0"/>
            <a:r>
              <a:rPr lang="es-ES" dirty="0" err="1" smtClean="0"/>
              <a:t>Write</a:t>
            </a:r>
            <a:r>
              <a:rPr lang="es-ES" dirty="0" smtClean="0"/>
              <a:t> </a:t>
            </a:r>
            <a:r>
              <a:rPr lang="es-ES" dirty="0" err="1" smtClean="0"/>
              <a:t>your</a:t>
            </a:r>
            <a:r>
              <a:rPr lang="es-ES" dirty="0" smtClean="0"/>
              <a:t> </a:t>
            </a:r>
            <a:r>
              <a:rPr lang="es-ES" dirty="0" err="1" smtClean="0"/>
              <a:t>text</a:t>
            </a:r>
            <a:r>
              <a:rPr lang="es-ES" dirty="0" smtClean="0"/>
              <a:t> </a:t>
            </a:r>
            <a:r>
              <a:rPr lang="es-ES" dirty="0" err="1" smtClean="0"/>
              <a:t>here</a:t>
            </a:r>
            <a:r>
              <a:rPr lang="es-ES" dirty="0" smtClean="0"/>
              <a:t>, </a:t>
            </a:r>
            <a:r>
              <a:rPr lang="es-ES" dirty="0" err="1" smtClean="0"/>
              <a:t>first</a:t>
            </a:r>
            <a:r>
              <a:rPr lang="es-ES" dirty="0" smtClean="0"/>
              <a:t> </a:t>
            </a:r>
            <a:r>
              <a:rPr lang="es-ES" dirty="0" err="1" smtClean="0"/>
              <a:t>level</a:t>
            </a:r>
            <a:endParaRPr lang="es-ES" dirty="0" smtClean="0"/>
          </a:p>
          <a:p>
            <a:pPr lvl="1"/>
            <a:r>
              <a:rPr lang="es-ES" dirty="0" err="1" smtClean="0"/>
              <a:t>Second</a:t>
            </a:r>
            <a:r>
              <a:rPr lang="es-ES" dirty="0" smtClean="0"/>
              <a:t> </a:t>
            </a:r>
            <a:r>
              <a:rPr lang="es-ES" dirty="0" err="1" smtClean="0"/>
              <a:t>level</a:t>
            </a:r>
            <a:endParaRPr lang="es-ES" dirty="0" smtClean="0"/>
          </a:p>
          <a:p>
            <a:pPr lvl="2"/>
            <a:r>
              <a:rPr lang="es-ES" dirty="0" err="1" smtClean="0"/>
              <a:t>Third</a:t>
            </a:r>
            <a:r>
              <a:rPr lang="es-ES" dirty="0" smtClean="0"/>
              <a:t> </a:t>
            </a:r>
            <a:r>
              <a:rPr lang="es-ES" dirty="0" err="1" smtClean="0"/>
              <a:t>level</a:t>
            </a:r>
            <a:endParaRPr lang="es-ES" dirty="0" smtClean="0"/>
          </a:p>
          <a:p>
            <a:pPr lvl="3"/>
            <a:r>
              <a:rPr lang="es-ES" dirty="0" err="1" smtClean="0"/>
              <a:t>Fourth</a:t>
            </a:r>
            <a:r>
              <a:rPr lang="es-ES" dirty="0" smtClean="0"/>
              <a:t> </a:t>
            </a:r>
            <a:r>
              <a:rPr lang="es-ES" dirty="0" err="1" smtClean="0"/>
              <a:t>level</a:t>
            </a:r>
            <a:endParaRPr lang="es-ES" dirty="0" smtClean="0"/>
          </a:p>
          <a:p>
            <a:pPr lvl="4"/>
            <a:r>
              <a:rPr lang="es-ES" dirty="0" err="1" smtClean="0"/>
              <a:t>Fifth</a:t>
            </a:r>
            <a:r>
              <a:rPr lang="es-ES" dirty="0" smtClean="0"/>
              <a:t> </a:t>
            </a:r>
            <a:r>
              <a:rPr lang="es-ES" dirty="0" err="1" smtClean="0"/>
              <a:t>level</a:t>
            </a:r>
            <a:endParaRPr lang="gl-ES" dirty="0"/>
          </a:p>
        </p:txBody>
      </p:sp>
      <p:sp>
        <p:nvSpPr>
          <p:cNvPr id="4" name="3 Marcador de texto"/>
          <p:cNvSpPr>
            <a:spLocks noGrp="1"/>
          </p:cNvSpPr>
          <p:nvPr>
            <p:ph type="body" sz="half" idx="2" hasCustomPrompt="1"/>
          </p:nvPr>
        </p:nvSpPr>
        <p:spPr>
          <a:xfrm>
            <a:off x="609601" y="1196752"/>
            <a:ext cx="4011084" cy="5184576"/>
          </a:xfrm>
        </p:spPr>
        <p:txBody>
          <a:bodyPr/>
          <a:lstStyle>
            <a:lvl1pPr marL="0" indent="0">
              <a:buNone/>
              <a:defRPr sz="1400">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dirty="0" err="1" smtClean="0"/>
              <a:t>Write</a:t>
            </a:r>
            <a:r>
              <a:rPr lang="es-ES" dirty="0" smtClean="0"/>
              <a:t> </a:t>
            </a:r>
            <a:r>
              <a:rPr lang="es-ES" dirty="0" err="1" smtClean="0"/>
              <a:t>your</a:t>
            </a:r>
            <a:r>
              <a:rPr lang="es-ES" dirty="0" smtClean="0"/>
              <a:t> </a:t>
            </a:r>
            <a:r>
              <a:rPr lang="es-ES" dirty="0" err="1" smtClean="0"/>
              <a:t>text</a:t>
            </a:r>
            <a:r>
              <a:rPr lang="es-ES" dirty="0" smtClean="0"/>
              <a:t> </a:t>
            </a:r>
            <a:r>
              <a:rPr lang="es-ES" dirty="0" err="1" smtClean="0"/>
              <a:t>here</a:t>
            </a:r>
            <a:endParaRPr lang="es-ES" dirty="0" smtClean="0"/>
          </a:p>
        </p:txBody>
      </p:sp>
      <p:sp>
        <p:nvSpPr>
          <p:cNvPr id="14" name="17 Marcador de texto"/>
          <p:cNvSpPr>
            <a:spLocks noGrp="1"/>
          </p:cNvSpPr>
          <p:nvPr>
            <p:ph type="body" sz="quarter" idx="10" hasCustomPrompt="1"/>
          </p:nvPr>
        </p:nvSpPr>
        <p:spPr>
          <a:xfrm>
            <a:off x="3311691" y="0"/>
            <a:ext cx="8880309" cy="332656"/>
          </a:xfrm>
        </p:spPr>
        <p:txBody>
          <a:bodyPr>
            <a:normAutofit/>
          </a:bodyPr>
          <a:lstStyle>
            <a:lvl1pPr algn="r">
              <a:buFontTx/>
              <a:buNone/>
              <a:defRPr sz="1400" b="1">
                <a:solidFill>
                  <a:schemeClr val="bg1"/>
                </a:solidFill>
              </a:defRPr>
            </a:lvl1pPr>
          </a:lstStyle>
          <a:p>
            <a:pPr lvl="0"/>
            <a:r>
              <a:rPr lang="en-GB" dirty="0" smtClean="0"/>
              <a:t>Title of the presentation  (Name of the Institution)</a:t>
            </a:r>
          </a:p>
        </p:txBody>
      </p:sp>
    </p:spTree>
    <p:extLst>
      <p:ext uri="{BB962C8B-B14F-4D97-AF65-F5344CB8AC3E}">
        <p14:creationId xmlns:p14="http://schemas.microsoft.com/office/powerpoint/2010/main" val="879517312"/>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with title">
    <p:spTree>
      <p:nvGrpSpPr>
        <p:cNvPr id="1" name=""/>
        <p:cNvGrpSpPr/>
        <p:nvPr/>
      </p:nvGrpSpPr>
      <p:grpSpPr>
        <a:xfrm>
          <a:off x="0" y="0"/>
          <a:ext cx="0" cy="0"/>
          <a:chOff x="0" y="0"/>
          <a:chExt cx="0" cy="0"/>
        </a:xfrm>
      </p:grpSpPr>
      <p:sp>
        <p:nvSpPr>
          <p:cNvPr id="2" name="1 Título"/>
          <p:cNvSpPr>
            <a:spLocks noGrp="1"/>
          </p:cNvSpPr>
          <p:nvPr>
            <p:ph type="title" hasCustomPrompt="1"/>
          </p:nvPr>
        </p:nvSpPr>
        <p:spPr>
          <a:xfrm>
            <a:off x="0" y="332656"/>
            <a:ext cx="12192000" cy="576064"/>
          </a:xfrm>
        </p:spPr>
        <p:txBody>
          <a:bodyPr anchor="ctr" anchorCtr="0">
            <a:normAutofit/>
          </a:bodyPr>
          <a:lstStyle>
            <a:lvl1pPr algn="l">
              <a:defRPr sz="1800" b="1">
                <a:latin typeface="+mn-lt"/>
              </a:defRPr>
            </a:lvl1pPr>
          </a:lstStyle>
          <a:p>
            <a:r>
              <a:rPr lang="en-GB" dirty="0" smtClean="0"/>
              <a:t>Click here to change the title of the slide</a:t>
            </a:r>
            <a:endParaRPr lang="gl-ES" dirty="0"/>
          </a:p>
        </p:txBody>
      </p:sp>
      <p:sp>
        <p:nvSpPr>
          <p:cNvPr id="3" name="2 Marcador de posición de imagen"/>
          <p:cNvSpPr>
            <a:spLocks noGrp="1"/>
          </p:cNvSpPr>
          <p:nvPr>
            <p:ph type="pic" idx="1" hasCustomPrompt="1"/>
          </p:nvPr>
        </p:nvSpPr>
        <p:spPr>
          <a:xfrm>
            <a:off x="2389717" y="1268760"/>
            <a:ext cx="7315200" cy="4104456"/>
          </a:xfrm>
        </p:spPr>
        <p:txBody>
          <a:bodyPr/>
          <a:lstStyle>
            <a:lvl1pPr marL="0" indent="0">
              <a:buNone/>
              <a:defRPr sz="3200">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Click on the icon to add an image</a:t>
            </a:r>
            <a:endParaRPr lang="gl-ES" dirty="0"/>
          </a:p>
        </p:txBody>
      </p:sp>
      <p:sp>
        <p:nvSpPr>
          <p:cNvPr id="4" name="3 Marcador de texto"/>
          <p:cNvSpPr>
            <a:spLocks noGrp="1"/>
          </p:cNvSpPr>
          <p:nvPr>
            <p:ph type="body" sz="half" idx="2" hasCustomPrompt="1"/>
          </p:nvPr>
        </p:nvSpPr>
        <p:spPr>
          <a:xfrm>
            <a:off x="2389717" y="5589240"/>
            <a:ext cx="7315200" cy="792088"/>
          </a:xfrm>
        </p:spPr>
        <p:txBody>
          <a:bodyPr/>
          <a:lstStyle>
            <a:lvl1pPr marL="0" indent="0" algn="ctr">
              <a:buNone/>
              <a:defRPr sz="1400">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dirty="0" err="1" smtClean="0"/>
              <a:t>Write</a:t>
            </a:r>
            <a:r>
              <a:rPr lang="es-ES" dirty="0" smtClean="0"/>
              <a:t> </a:t>
            </a:r>
            <a:r>
              <a:rPr lang="es-ES" dirty="0" err="1" smtClean="0"/>
              <a:t>your</a:t>
            </a:r>
            <a:r>
              <a:rPr lang="es-ES" dirty="0" smtClean="0"/>
              <a:t> </a:t>
            </a:r>
            <a:r>
              <a:rPr lang="es-ES" dirty="0" err="1" smtClean="0"/>
              <a:t>text</a:t>
            </a:r>
            <a:r>
              <a:rPr lang="es-ES" dirty="0" smtClean="0"/>
              <a:t> </a:t>
            </a:r>
            <a:r>
              <a:rPr lang="es-ES" dirty="0" err="1" smtClean="0"/>
              <a:t>here</a:t>
            </a:r>
            <a:endParaRPr lang="es-ES" dirty="0" smtClean="0"/>
          </a:p>
        </p:txBody>
      </p:sp>
      <p:sp>
        <p:nvSpPr>
          <p:cNvPr id="14" name="17 Marcador de texto"/>
          <p:cNvSpPr>
            <a:spLocks noGrp="1"/>
          </p:cNvSpPr>
          <p:nvPr>
            <p:ph type="body" sz="quarter" idx="10" hasCustomPrompt="1"/>
          </p:nvPr>
        </p:nvSpPr>
        <p:spPr>
          <a:xfrm>
            <a:off x="3311691" y="0"/>
            <a:ext cx="8880309" cy="332656"/>
          </a:xfrm>
        </p:spPr>
        <p:txBody>
          <a:bodyPr>
            <a:normAutofit/>
          </a:bodyPr>
          <a:lstStyle>
            <a:lvl1pPr algn="r">
              <a:buFontTx/>
              <a:buNone/>
              <a:defRPr sz="1400" b="1">
                <a:solidFill>
                  <a:schemeClr val="bg1"/>
                </a:solidFill>
              </a:defRPr>
            </a:lvl1pPr>
          </a:lstStyle>
          <a:p>
            <a:pPr lvl="0"/>
            <a:r>
              <a:rPr lang="en-GB" dirty="0" smtClean="0"/>
              <a:t>Title of the presentation  (Name of the Institution)</a:t>
            </a:r>
          </a:p>
        </p:txBody>
      </p:sp>
    </p:spTree>
    <p:extLst>
      <p:ext uri="{BB962C8B-B14F-4D97-AF65-F5344CB8AC3E}">
        <p14:creationId xmlns:p14="http://schemas.microsoft.com/office/powerpoint/2010/main" val="318648569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C43C72-E97C-D94A-BCA0-E17FC8A0BB2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0CE4FDA-69C8-5B41-B3C8-559E9BE75EB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8C12E61-5C0F-B54F-A6CF-A1F3C68DD9DC}"/>
              </a:ext>
            </a:extLst>
          </p:cNvPr>
          <p:cNvSpPr>
            <a:spLocks noGrp="1"/>
          </p:cNvSpPr>
          <p:nvPr>
            <p:ph type="dt" sz="half" idx="10"/>
          </p:nvPr>
        </p:nvSpPr>
        <p:spPr/>
        <p:txBody>
          <a:bodyPr/>
          <a:lstStyle/>
          <a:p>
            <a:fld id="{54D19631-453E-A442-A189-D10CE98D21CA}" type="datetimeFigureOut">
              <a:rPr lang="es-ES" smtClean="0"/>
              <a:t>27/09/2019</a:t>
            </a:fld>
            <a:endParaRPr lang="es-ES"/>
          </a:p>
        </p:txBody>
      </p:sp>
      <p:sp>
        <p:nvSpPr>
          <p:cNvPr id="5" name="Marcador de pie de página 4">
            <a:extLst>
              <a:ext uri="{FF2B5EF4-FFF2-40B4-BE49-F238E27FC236}">
                <a16:creationId xmlns:a16="http://schemas.microsoft.com/office/drawing/2014/main" id="{B5CDF6CE-5067-F643-911C-1D6F69DE06D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6F404DD-14C6-904F-9033-7035E097B8C9}"/>
              </a:ext>
            </a:extLst>
          </p:cNvPr>
          <p:cNvSpPr>
            <a:spLocks noGrp="1"/>
          </p:cNvSpPr>
          <p:nvPr>
            <p:ph type="sldNum" sz="quarter" idx="12"/>
          </p:nvPr>
        </p:nvSpPr>
        <p:spPr/>
        <p:txBody>
          <a:bodyPr/>
          <a:lstStyle/>
          <a:p>
            <a:fld id="{44F99593-16EB-CD45-9C30-D491DFCEB05D}" type="slidenum">
              <a:rPr lang="es-ES" smtClean="0"/>
              <a:t>‹Nº›</a:t>
            </a:fld>
            <a:endParaRPr lang="es-ES"/>
          </a:p>
        </p:txBody>
      </p:sp>
    </p:spTree>
    <p:extLst>
      <p:ext uri="{BB962C8B-B14F-4D97-AF65-F5344CB8AC3E}">
        <p14:creationId xmlns:p14="http://schemas.microsoft.com/office/powerpoint/2010/main" val="2840034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C9C199-C95C-A244-962B-661AFD82345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8A8D1122-9746-D749-A1FE-EEB01212FD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0976839-1363-BC42-84C8-00930C86C291}"/>
              </a:ext>
            </a:extLst>
          </p:cNvPr>
          <p:cNvSpPr>
            <a:spLocks noGrp="1"/>
          </p:cNvSpPr>
          <p:nvPr>
            <p:ph type="dt" sz="half" idx="10"/>
          </p:nvPr>
        </p:nvSpPr>
        <p:spPr/>
        <p:txBody>
          <a:bodyPr/>
          <a:lstStyle/>
          <a:p>
            <a:fld id="{54D19631-453E-A442-A189-D10CE98D21CA}" type="datetimeFigureOut">
              <a:rPr lang="es-ES" smtClean="0"/>
              <a:t>27/09/2019</a:t>
            </a:fld>
            <a:endParaRPr lang="es-ES"/>
          </a:p>
        </p:txBody>
      </p:sp>
      <p:sp>
        <p:nvSpPr>
          <p:cNvPr id="5" name="Marcador de pie de página 4">
            <a:extLst>
              <a:ext uri="{FF2B5EF4-FFF2-40B4-BE49-F238E27FC236}">
                <a16:creationId xmlns:a16="http://schemas.microsoft.com/office/drawing/2014/main" id="{4EA842C0-98F6-6C49-A728-F4C9559D243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F7C962A-D746-5948-87C1-002E800A113F}"/>
              </a:ext>
            </a:extLst>
          </p:cNvPr>
          <p:cNvSpPr>
            <a:spLocks noGrp="1"/>
          </p:cNvSpPr>
          <p:nvPr>
            <p:ph type="sldNum" sz="quarter" idx="12"/>
          </p:nvPr>
        </p:nvSpPr>
        <p:spPr/>
        <p:txBody>
          <a:bodyPr/>
          <a:lstStyle/>
          <a:p>
            <a:fld id="{44F99593-16EB-CD45-9C30-D491DFCEB05D}" type="slidenum">
              <a:rPr lang="es-ES" smtClean="0"/>
              <a:t>‹Nº›</a:t>
            </a:fld>
            <a:endParaRPr lang="es-ES"/>
          </a:p>
        </p:txBody>
      </p:sp>
    </p:spTree>
    <p:extLst>
      <p:ext uri="{BB962C8B-B14F-4D97-AF65-F5344CB8AC3E}">
        <p14:creationId xmlns:p14="http://schemas.microsoft.com/office/powerpoint/2010/main" val="1076949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272D2F-153B-3546-B97F-C08697F6BDC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0957367-C1B3-904D-95F4-BCBE77754E5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B373602C-AFD9-F647-8568-33EA785BA85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8CBE119-CD01-614F-87C9-996C3C16A666}"/>
              </a:ext>
            </a:extLst>
          </p:cNvPr>
          <p:cNvSpPr>
            <a:spLocks noGrp="1"/>
          </p:cNvSpPr>
          <p:nvPr>
            <p:ph type="dt" sz="half" idx="10"/>
          </p:nvPr>
        </p:nvSpPr>
        <p:spPr/>
        <p:txBody>
          <a:bodyPr/>
          <a:lstStyle/>
          <a:p>
            <a:fld id="{54D19631-453E-A442-A189-D10CE98D21CA}" type="datetimeFigureOut">
              <a:rPr lang="es-ES" smtClean="0"/>
              <a:t>27/09/2019</a:t>
            </a:fld>
            <a:endParaRPr lang="es-ES"/>
          </a:p>
        </p:txBody>
      </p:sp>
      <p:sp>
        <p:nvSpPr>
          <p:cNvPr id="6" name="Marcador de pie de página 5">
            <a:extLst>
              <a:ext uri="{FF2B5EF4-FFF2-40B4-BE49-F238E27FC236}">
                <a16:creationId xmlns:a16="http://schemas.microsoft.com/office/drawing/2014/main" id="{57DC26FC-FEB9-1C4B-BCE3-57A3093C7DE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1BDED93-8122-AB4F-9ED3-4AF670B4989C}"/>
              </a:ext>
            </a:extLst>
          </p:cNvPr>
          <p:cNvSpPr>
            <a:spLocks noGrp="1"/>
          </p:cNvSpPr>
          <p:nvPr>
            <p:ph type="sldNum" sz="quarter" idx="12"/>
          </p:nvPr>
        </p:nvSpPr>
        <p:spPr/>
        <p:txBody>
          <a:bodyPr/>
          <a:lstStyle/>
          <a:p>
            <a:fld id="{44F99593-16EB-CD45-9C30-D491DFCEB05D}" type="slidenum">
              <a:rPr lang="es-ES" smtClean="0"/>
              <a:t>‹Nº›</a:t>
            </a:fld>
            <a:endParaRPr lang="es-ES"/>
          </a:p>
        </p:txBody>
      </p:sp>
    </p:spTree>
    <p:extLst>
      <p:ext uri="{BB962C8B-B14F-4D97-AF65-F5344CB8AC3E}">
        <p14:creationId xmlns:p14="http://schemas.microsoft.com/office/powerpoint/2010/main" val="3537381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0310C3-F3F1-5741-B13D-6C03635F150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D89CC16-B984-A94C-B67B-B9D926FF3F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BA39B79-CE3E-714C-B95B-1229D8BD45D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599620E9-8A51-2242-8213-CB6DF51330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BCE4845-DEDD-F34B-96FA-2B23A2E67740}"/>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7B1489B8-728D-194B-95BA-F02D311EF773}"/>
              </a:ext>
            </a:extLst>
          </p:cNvPr>
          <p:cNvSpPr>
            <a:spLocks noGrp="1"/>
          </p:cNvSpPr>
          <p:nvPr>
            <p:ph type="dt" sz="half" idx="10"/>
          </p:nvPr>
        </p:nvSpPr>
        <p:spPr/>
        <p:txBody>
          <a:bodyPr/>
          <a:lstStyle/>
          <a:p>
            <a:fld id="{54D19631-453E-A442-A189-D10CE98D21CA}" type="datetimeFigureOut">
              <a:rPr lang="es-ES" smtClean="0"/>
              <a:t>27/09/2019</a:t>
            </a:fld>
            <a:endParaRPr lang="es-ES"/>
          </a:p>
        </p:txBody>
      </p:sp>
      <p:sp>
        <p:nvSpPr>
          <p:cNvPr id="8" name="Marcador de pie de página 7">
            <a:extLst>
              <a:ext uri="{FF2B5EF4-FFF2-40B4-BE49-F238E27FC236}">
                <a16:creationId xmlns:a16="http://schemas.microsoft.com/office/drawing/2014/main" id="{1A93285F-CEB9-DB43-8CF5-2331DC3E53DA}"/>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4B08D4F1-6754-3343-81E4-A616A8C1ED38}"/>
              </a:ext>
            </a:extLst>
          </p:cNvPr>
          <p:cNvSpPr>
            <a:spLocks noGrp="1"/>
          </p:cNvSpPr>
          <p:nvPr>
            <p:ph type="sldNum" sz="quarter" idx="12"/>
          </p:nvPr>
        </p:nvSpPr>
        <p:spPr/>
        <p:txBody>
          <a:bodyPr/>
          <a:lstStyle/>
          <a:p>
            <a:fld id="{44F99593-16EB-CD45-9C30-D491DFCEB05D}" type="slidenum">
              <a:rPr lang="es-ES" smtClean="0"/>
              <a:t>‹Nº›</a:t>
            </a:fld>
            <a:endParaRPr lang="es-ES"/>
          </a:p>
        </p:txBody>
      </p:sp>
    </p:spTree>
    <p:extLst>
      <p:ext uri="{BB962C8B-B14F-4D97-AF65-F5344CB8AC3E}">
        <p14:creationId xmlns:p14="http://schemas.microsoft.com/office/powerpoint/2010/main" val="2107138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E825D0-7570-7249-AD67-F75805CA9B77}"/>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64298719-4E5F-5541-82D8-DE78DA020FB7}"/>
              </a:ext>
            </a:extLst>
          </p:cNvPr>
          <p:cNvSpPr>
            <a:spLocks noGrp="1"/>
          </p:cNvSpPr>
          <p:nvPr>
            <p:ph type="dt" sz="half" idx="10"/>
          </p:nvPr>
        </p:nvSpPr>
        <p:spPr/>
        <p:txBody>
          <a:bodyPr/>
          <a:lstStyle/>
          <a:p>
            <a:fld id="{54D19631-453E-A442-A189-D10CE98D21CA}" type="datetimeFigureOut">
              <a:rPr lang="es-ES" smtClean="0"/>
              <a:t>27/09/2019</a:t>
            </a:fld>
            <a:endParaRPr lang="es-ES"/>
          </a:p>
        </p:txBody>
      </p:sp>
      <p:sp>
        <p:nvSpPr>
          <p:cNvPr id="4" name="Marcador de pie de página 3">
            <a:extLst>
              <a:ext uri="{FF2B5EF4-FFF2-40B4-BE49-F238E27FC236}">
                <a16:creationId xmlns:a16="http://schemas.microsoft.com/office/drawing/2014/main" id="{ED1218A2-8BD3-E34D-8641-821B9F3DF8C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469EF22F-77BE-854E-8813-25EFB3115B49}"/>
              </a:ext>
            </a:extLst>
          </p:cNvPr>
          <p:cNvSpPr>
            <a:spLocks noGrp="1"/>
          </p:cNvSpPr>
          <p:nvPr>
            <p:ph type="sldNum" sz="quarter" idx="12"/>
          </p:nvPr>
        </p:nvSpPr>
        <p:spPr/>
        <p:txBody>
          <a:bodyPr/>
          <a:lstStyle/>
          <a:p>
            <a:fld id="{44F99593-16EB-CD45-9C30-D491DFCEB05D}" type="slidenum">
              <a:rPr lang="es-ES" smtClean="0"/>
              <a:t>‹Nº›</a:t>
            </a:fld>
            <a:endParaRPr lang="es-ES"/>
          </a:p>
        </p:txBody>
      </p:sp>
    </p:spTree>
    <p:extLst>
      <p:ext uri="{BB962C8B-B14F-4D97-AF65-F5344CB8AC3E}">
        <p14:creationId xmlns:p14="http://schemas.microsoft.com/office/powerpoint/2010/main" val="3440895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D16AE88-A617-2B4B-9792-500A0F6B63A4}"/>
              </a:ext>
            </a:extLst>
          </p:cNvPr>
          <p:cNvSpPr>
            <a:spLocks noGrp="1"/>
          </p:cNvSpPr>
          <p:nvPr>
            <p:ph type="dt" sz="half" idx="10"/>
          </p:nvPr>
        </p:nvSpPr>
        <p:spPr/>
        <p:txBody>
          <a:bodyPr/>
          <a:lstStyle/>
          <a:p>
            <a:fld id="{54D19631-453E-A442-A189-D10CE98D21CA}" type="datetimeFigureOut">
              <a:rPr lang="es-ES" smtClean="0"/>
              <a:t>27/09/2019</a:t>
            </a:fld>
            <a:endParaRPr lang="es-ES"/>
          </a:p>
        </p:txBody>
      </p:sp>
      <p:sp>
        <p:nvSpPr>
          <p:cNvPr id="3" name="Marcador de pie de página 2">
            <a:extLst>
              <a:ext uri="{FF2B5EF4-FFF2-40B4-BE49-F238E27FC236}">
                <a16:creationId xmlns:a16="http://schemas.microsoft.com/office/drawing/2014/main" id="{B548FBB3-56CA-8A40-9D9E-77F12E2A916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73B842CE-D016-7541-A711-DC8F2EA208A0}"/>
              </a:ext>
            </a:extLst>
          </p:cNvPr>
          <p:cNvSpPr>
            <a:spLocks noGrp="1"/>
          </p:cNvSpPr>
          <p:nvPr>
            <p:ph type="sldNum" sz="quarter" idx="12"/>
          </p:nvPr>
        </p:nvSpPr>
        <p:spPr/>
        <p:txBody>
          <a:bodyPr/>
          <a:lstStyle/>
          <a:p>
            <a:fld id="{44F99593-16EB-CD45-9C30-D491DFCEB05D}" type="slidenum">
              <a:rPr lang="es-ES" smtClean="0"/>
              <a:t>‹Nº›</a:t>
            </a:fld>
            <a:endParaRPr lang="es-ES"/>
          </a:p>
        </p:txBody>
      </p:sp>
    </p:spTree>
    <p:extLst>
      <p:ext uri="{BB962C8B-B14F-4D97-AF65-F5344CB8AC3E}">
        <p14:creationId xmlns:p14="http://schemas.microsoft.com/office/powerpoint/2010/main" val="819713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205333-D3BD-5D4F-BA17-5E152811866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2AC92C8-DDC9-C943-A79D-B7D6CBD853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F8F244E9-F2D4-894B-8677-09F65E096D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A74A20F-6944-1747-A51C-20C3308C6594}"/>
              </a:ext>
            </a:extLst>
          </p:cNvPr>
          <p:cNvSpPr>
            <a:spLocks noGrp="1"/>
          </p:cNvSpPr>
          <p:nvPr>
            <p:ph type="dt" sz="half" idx="10"/>
          </p:nvPr>
        </p:nvSpPr>
        <p:spPr/>
        <p:txBody>
          <a:bodyPr/>
          <a:lstStyle/>
          <a:p>
            <a:fld id="{54D19631-453E-A442-A189-D10CE98D21CA}" type="datetimeFigureOut">
              <a:rPr lang="es-ES" smtClean="0"/>
              <a:t>27/09/2019</a:t>
            </a:fld>
            <a:endParaRPr lang="es-ES"/>
          </a:p>
        </p:txBody>
      </p:sp>
      <p:sp>
        <p:nvSpPr>
          <p:cNvPr id="6" name="Marcador de pie de página 5">
            <a:extLst>
              <a:ext uri="{FF2B5EF4-FFF2-40B4-BE49-F238E27FC236}">
                <a16:creationId xmlns:a16="http://schemas.microsoft.com/office/drawing/2014/main" id="{B9110519-FFE0-FF4F-8EE2-1F29D321AAC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27EAE5E-607E-4C4E-8446-0AB20806BCF3}"/>
              </a:ext>
            </a:extLst>
          </p:cNvPr>
          <p:cNvSpPr>
            <a:spLocks noGrp="1"/>
          </p:cNvSpPr>
          <p:nvPr>
            <p:ph type="sldNum" sz="quarter" idx="12"/>
          </p:nvPr>
        </p:nvSpPr>
        <p:spPr/>
        <p:txBody>
          <a:bodyPr/>
          <a:lstStyle/>
          <a:p>
            <a:fld id="{44F99593-16EB-CD45-9C30-D491DFCEB05D}" type="slidenum">
              <a:rPr lang="es-ES" smtClean="0"/>
              <a:t>‹Nº›</a:t>
            </a:fld>
            <a:endParaRPr lang="es-ES"/>
          </a:p>
        </p:txBody>
      </p:sp>
    </p:spTree>
    <p:extLst>
      <p:ext uri="{BB962C8B-B14F-4D97-AF65-F5344CB8AC3E}">
        <p14:creationId xmlns:p14="http://schemas.microsoft.com/office/powerpoint/2010/main" val="588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CB1EC5-13F2-6B40-A430-DA2E56BA653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12189E83-C73B-724B-9A78-E21F8CAB8A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D8F90FDB-C99A-0847-AE9F-55EB89E5E9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7454A14-5870-5144-8F59-4126BC0D8A33}"/>
              </a:ext>
            </a:extLst>
          </p:cNvPr>
          <p:cNvSpPr>
            <a:spLocks noGrp="1"/>
          </p:cNvSpPr>
          <p:nvPr>
            <p:ph type="dt" sz="half" idx="10"/>
          </p:nvPr>
        </p:nvSpPr>
        <p:spPr/>
        <p:txBody>
          <a:bodyPr/>
          <a:lstStyle/>
          <a:p>
            <a:fld id="{54D19631-453E-A442-A189-D10CE98D21CA}" type="datetimeFigureOut">
              <a:rPr lang="es-ES" smtClean="0"/>
              <a:t>27/09/2019</a:t>
            </a:fld>
            <a:endParaRPr lang="es-ES"/>
          </a:p>
        </p:txBody>
      </p:sp>
      <p:sp>
        <p:nvSpPr>
          <p:cNvPr id="6" name="Marcador de pie de página 5">
            <a:extLst>
              <a:ext uri="{FF2B5EF4-FFF2-40B4-BE49-F238E27FC236}">
                <a16:creationId xmlns:a16="http://schemas.microsoft.com/office/drawing/2014/main" id="{0D685D85-E311-C143-B258-DEB0238B9BF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36AFCB3-5DA4-7D4A-92F6-7202C848F67A}"/>
              </a:ext>
            </a:extLst>
          </p:cNvPr>
          <p:cNvSpPr>
            <a:spLocks noGrp="1"/>
          </p:cNvSpPr>
          <p:nvPr>
            <p:ph type="sldNum" sz="quarter" idx="12"/>
          </p:nvPr>
        </p:nvSpPr>
        <p:spPr/>
        <p:txBody>
          <a:bodyPr/>
          <a:lstStyle/>
          <a:p>
            <a:fld id="{44F99593-16EB-CD45-9C30-D491DFCEB05D}" type="slidenum">
              <a:rPr lang="es-ES" smtClean="0"/>
              <a:t>‹Nº›</a:t>
            </a:fld>
            <a:endParaRPr lang="es-ES"/>
          </a:p>
        </p:txBody>
      </p:sp>
    </p:spTree>
    <p:extLst>
      <p:ext uri="{BB962C8B-B14F-4D97-AF65-F5344CB8AC3E}">
        <p14:creationId xmlns:p14="http://schemas.microsoft.com/office/powerpoint/2010/main" val="3984124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7F65A30-E58E-4742-807A-AA4AE4FFF6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12D768D-BC03-9C4C-8F87-607A124DFE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B577B8-BE78-CF43-A4C9-0C3EC6ABEC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D19631-453E-A442-A189-D10CE98D21CA}" type="datetimeFigureOut">
              <a:rPr lang="es-ES" smtClean="0"/>
              <a:t>27/09/2019</a:t>
            </a:fld>
            <a:endParaRPr lang="es-ES"/>
          </a:p>
        </p:txBody>
      </p:sp>
      <p:sp>
        <p:nvSpPr>
          <p:cNvPr id="5" name="Marcador de pie de página 4">
            <a:extLst>
              <a:ext uri="{FF2B5EF4-FFF2-40B4-BE49-F238E27FC236}">
                <a16:creationId xmlns:a16="http://schemas.microsoft.com/office/drawing/2014/main" id="{84509726-ED15-7B48-B577-4ECC69654A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D1F0DBEC-1B7F-2142-B941-64E0C83A40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F99593-16EB-CD45-9C30-D491DFCEB05D}" type="slidenum">
              <a:rPr lang="es-ES" smtClean="0"/>
              <a:t>‹Nº›</a:t>
            </a:fld>
            <a:endParaRPr lang="es-ES"/>
          </a:p>
        </p:txBody>
      </p:sp>
    </p:spTree>
    <p:extLst>
      <p:ext uri="{BB962C8B-B14F-4D97-AF65-F5344CB8AC3E}">
        <p14:creationId xmlns:p14="http://schemas.microsoft.com/office/powerpoint/2010/main" val="29811825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0" y="332656"/>
            <a:ext cx="12192000" cy="576064"/>
          </a:xfrm>
          <a:prstGeom prst="rect">
            <a:avLst/>
          </a:prstGeom>
        </p:spPr>
        <p:txBody>
          <a:bodyPr vert="horz" lIns="91440" tIns="45720" rIns="91440" bIns="45720" rtlCol="0" anchor="ctr">
            <a:normAutofit/>
          </a:bodyPr>
          <a:lstStyle/>
          <a:p>
            <a:r>
              <a:rPr lang="en-GB" dirty="0" smtClean="0"/>
              <a:t>Click here to change the title of the slide</a:t>
            </a:r>
            <a:endParaRPr lang="gl-ES" dirty="0"/>
          </a:p>
        </p:txBody>
      </p:sp>
      <p:sp>
        <p:nvSpPr>
          <p:cNvPr id="3" name="2 Marcador de texto"/>
          <p:cNvSpPr>
            <a:spLocks noGrp="1"/>
          </p:cNvSpPr>
          <p:nvPr>
            <p:ph type="body" idx="1"/>
          </p:nvPr>
        </p:nvSpPr>
        <p:spPr>
          <a:xfrm>
            <a:off x="335360" y="980728"/>
            <a:ext cx="11617291" cy="5544616"/>
          </a:xfrm>
          <a:prstGeom prst="rect">
            <a:avLst/>
          </a:prstGeom>
        </p:spPr>
        <p:txBody>
          <a:bodyPr vert="horz" lIns="91440" tIns="45720" rIns="91440" bIns="45720" rtlCol="0">
            <a:normAutofit/>
          </a:bodyPr>
          <a:lstStyle/>
          <a:p>
            <a:pPr lvl="0"/>
            <a:r>
              <a:rPr lang="es-ES" dirty="0" err="1" smtClean="0"/>
              <a:t>Write</a:t>
            </a:r>
            <a:r>
              <a:rPr lang="es-ES" dirty="0" smtClean="0"/>
              <a:t> </a:t>
            </a:r>
            <a:r>
              <a:rPr lang="es-ES" dirty="0" err="1" smtClean="0"/>
              <a:t>your</a:t>
            </a:r>
            <a:r>
              <a:rPr lang="es-ES" dirty="0" smtClean="0"/>
              <a:t> </a:t>
            </a:r>
            <a:r>
              <a:rPr lang="es-ES" dirty="0" err="1" smtClean="0"/>
              <a:t>text</a:t>
            </a:r>
            <a:r>
              <a:rPr lang="es-ES" dirty="0" smtClean="0"/>
              <a:t> </a:t>
            </a:r>
            <a:r>
              <a:rPr lang="es-ES" dirty="0" err="1" smtClean="0"/>
              <a:t>here</a:t>
            </a:r>
            <a:r>
              <a:rPr lang="es-ES" dirty="0" smtClean="0"/>
              <a:t>, </a:t>
            </a:r>
            <a:r>
              <a:rPr lang="es-ES" dirty="0" err="1" smtClean="0"/>
              <a:t>first</a:t>
            </a:r>
            <a:r>
              <a:rPr lang="es-ES" dirty="0" smtClean="0"/>
              <a:t> </a:t>
            </a:r>
            <a:r>
              <a:rPr lang="es-ES" dirty="0" err="1" smtClean="0"/>
              <a:t>level</a:t>
            </a:r>
            <a:endParaRPr lang="es-ES" dirty="0" smtClean="0"/>
          </a:p>
          <a:p>
            <a:pPr lvl="1"/>
            <a:r>
              <a:rPr lang="es-ES" dirty="0" err="1" smtClean="0"/>
              <a:t>Second</a:t>
            </a:r>
            <a:r>
              <a:rPr lang="es-ES" dirty="0" smtClean="0"/>
              <a:t> </a:t>
            </a:r>
            <a:r>
              <a:rPr lang="es-ES" dirty="0" err="1" smtClean="0"/>
              <a:t>level</a:t>
            </a:r>
            <a:endParaRPr lang="es-ES" dirty="0" smtClean="0"/>
          </a:p>
          <a:p>
            <a:pPr lvl="2"/>
            <a:r>
              <a:rPr lang="es-ES" dirty="0" err="1" smtClean="0"/>
              <a:t>Third</a:t>
            </a:r>
            <a:r>
              <a:rPr lang="es-ES" dirty="0" smtClean="0"/>
              <a:t> </a:t>
            </a:r>
            <a:r>
              <a:rPr lang="es-ES" dirty="0" err="1" smtClean="0"/>
              <a:t>level</a:t>
            </a:r>
            <a:endParaRPr lang="es-ES" dirty="0" smtClean="0"/>
          </a:p>
          <a:p>
            <a:pPr lvl="3"/>
            <a:r>
              <a:rPr lang="es-ES" dirty="0" err="1" smtClean="0"/>
              <a:t>Fourth</a:t>
            </a:r>
            <a:r>
              <a:rPr lang="es-ES" dirty="0" smtClean="0"/>
              <a:t> </a:t>
            </a:r>
            <a:r>
              <a:rPr lang="es-ES" dirty="0" err="1" smtClean="0"/>
              <a:t>level</a:t>
            </a:r>
            <a:endParaRPr lang="es-ES" dirty="0" smtClean="0"/>
          </a:p>
          <a:p>
            <a:pPr lvl="4"/>
            <a:r>
              <a:rPr lang="es-ES" dirty="0" err="1" smtClean="0"/>
              <a:t>Fifth</a:t>
            </a:r>
            <a:r>
              <a:rPr lang="es-ES" dirty="0" smtClean="0"/>
              <a:t> </a:t>
            </a:r>
            <a:r>
              <a:rPr lang="es-ES" dirty="0" err="1" smtClean="0"/>
              <a:t>level</a:t>
            </a:r>
            <a:endParaRPr lang="gl-ES" dirty="0"/>
          </a:p>
        </p:txBody>
      </p:sp>
      <p:sp>
        <p:nvSpPr>
          <p:cNvPr id="7" name="1 Título"/>
          <p:cNvSpPr txBox="1">
            <a:spLocks/>
          </p:cNvSpPr>
          <p:nvPr userDrawn="1"/>
        </p:nvSpPr>
        <p:spPr>
          <a:xfrm rot="10800000">
            <a:off x="0" y="6610350"/>
            <a:ext cx="12192000" cy="247650"/>
          </a:xfrm>
          <a:prstGeom prst="rect">
            <a:avLst/>
          </a:prstGeom>
          <a:gradFill flip="none" rotWithShape="1">
            <a:gsLst>
              <a:gs pos="89999">
                <a:schemeClr val="tx2">
                  <a:lumMod val="60000"/>
                  <a:lumOff val="40000"/>
                </a:schemeClr>
              </a:gs>
              <a:gs pos="53000">
                <a:schemeClr val="tx2">
                  <a:alpha val="87000"/>
                </a:schemeClr>
              </a:gs>
            </a:gsLst>
            <a:lin ang="13500000" scaled="1"/>
            <a:tileRect/>
          </a:gradFill>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en-US" sz="2400" b="0" i="1"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8" name="1 Título"/>
          <p:cNvSpPr txBox="1">
            <a:spLocks/>
          </p:cNvSpPr>
          <p:nvPr userDrawn="1"/>
        </p:nvSpPr>
        <p:spPr>
          <a:xfrm>
            <a:off x="0" y="0"/>
            <a:ext cx="12192000" cy="332656"/>
          </a:xfrm>
          <a:prstGeom prst="rect">
            <a:avLst/>
          </a:prstGeom>
          <a:gradFill>
            <a:gsLst>
              <a:gs pos="100000">
                <a:schemeClr val="tx2"/>
              </a:gs>
              <a:gs pos="0">
                <a:schemeClr val="tx2">
                  <a:lumMod val="60000"/>
                  <a:lumOff val="40000"/>
                  <a:alpha val="52000"/>
                </a:schemeClr>
              </a:gs>
              <a:gs pos="100000">
                <a:srgbClr val="FF8200"/>
              </a:gs>
            </a:gsLst>
            <a:lin ang="2700000" scaled="1"/>
          </a:gradFill>
        </p:spPr>
        <p:txBody>
          <a:bodyP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en-US" sz="18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9" name="21 Marcador de fecha"/>
          <p:cNvSpPr txBox="1">
            <a:spLocks/>
          </p:cNvSpPr>
          <p:nvPr userDrawn="1"/>
        </p:nvSpPr>
        <p:spPr>
          <a:xfrm>
            <a:off x="47328" y="6638925"/>
            <a:ext cx="2844800" cy="189061"/>
          </a:xfrm>
          <a:prstGeom prst="rect">
            <a:avLst/>
          </a:prstGeom>
        </p:spPr>
        <p:txBody>
          <a:bodyPr tIns="0" bIns="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white"/>
                </a:solidFill>
                <a:effectLst/>
                <a:uLnTx/>
                <a:uFillTx/>
                <a:latin typeface="Calibri"/>
                <a:ea typeface="+mn-ea"/>
                <a:cs typeface="+mn-cs"/>
              </a:rPr>
              <a:t>May 27th-28th, 2019</a:t>
            </a:r>
          </a:p>
        </p:txBody>
      </p:sp>
      <p:sp>
        <p:nvSpPr>
          <p:cNvPr id="10" name="22 Marcador de pie de página"/>
          <p:cNvSpPr txBox="1">
            <a:spLocks/>
          </p:cNvSpPr>
          <p:nvPr userDrawn="1"/>
        </p:nvSpPr>
        <p:spPr>
          <a:xfrm>
            <a:off x="143339" y="6638925"/>
            <a:ext cx="11905323" cy="189061"/>
          </a:xfrm>
          <a:prstGeom prst="rect">
            <a:avLst/>
          </a:prstGeom>
        </p:spPr>
        <p:txBody>
          <a:bodyPr t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white"/>
                </a:solidFill>
                <a:effectLst/>
                <a:uLnTx/>
                <a:uFillTx/>
                <a:latin typeface="Calibri"/>
                <a:ea typeface="+mn-ea"/>
                <a:cs typeface="+mn-cs"/>
              </a:rPr>
              <a:t>19th SELL Meeting – Santiago de Compostela (Spain)</a:t>
            </a:r>
            <a:endParaRPr kumimoji="0" lang="en-US" sz="1000" b="1"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4 Marcador de número de diapositiva"/>
          <p:cNvSpPr txBox="1">
            <a:spLocks/>
          </p:cNvSpPr>
          <p:nvPr userDrawn="1"/>
        </p:nvSpPr>
        <p:spPr>
          <a:xfrm>
            <a:off x="9299872" y="6638925"/>
            <a:ext cx="2844800" cy="189061"/>
          </a:xfrm>
          <a:prstGeom prst="rect">
            <a:avLst/>
          </a:prstGeom>
        </p:spPr>
        <p:txBody>
          <a:bodyPr tIns="0" bIns="0" anchor="ctr"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720172A7-86BC-4F0C-97FE-089A8D25690A}" type="slidenum">
              <a:rPr kumimoji="0" lang="en-US" sz="1000" b="1"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9110702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ransition>
    <p:fade/>
  </p:transition>
  <p:timing>
    <p:tnLst>
      <p:par>
        <p:cTn id="1" dur="indefinite" restart="never" nodeType="tmRoot"/>
      </p:par>
    </p:tnLst>
  </p:timing>
  <p:hf hdr="0"/>
  <p:txStyles>
    <p:titleStyle>
      <a:lvl1pPr algn="l" defTabSz="914400" rtl="0" eaLnBrk="1" latinLnBrk="0" hangingPunct="1">
        <a:spcBef>
          <a:spcPct val="0"/>
        </a:spcBef>
        <a:buNone/>
        <a:defRPr sz="1800" b="1" kern="1200">
          <a:solidFill>
            <a:schemeClr val="tx2"/>
          </a:solidFill>
          <a:latin typeface="+mn-lt"/>
          <a:ea typeface="+mj-ea"/>
          <a:cs typeface="+mj-cs"/>
        </a:defRPr>
      </a:lvl1pPr>
    </p:titleStyle>
    <p:bodyStyle>
      <a:lvl1pPr marL="342900" indent="-342900" algn="l" defTabSz="914400" rtl="0" eaLnBrk="1" latinLnBrk="0" hangingPunct="1">
        <a:spcBef>
          <a:spcPct val="20000"/>
        </a:spcBef>
        <a:buFont typeface="Wingdings" pitchFamily="2" charset="2"/>
        <a:buChar char="§"/>
        <a:defRPr sz="24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Wingdings" pitchFamily="2" charset="2"/>
        <a:buChar char="Ø"/>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api.openaire.eu/"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http://www.consorciobucle.es/"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mailto:arturo.duenas@uva.es" TargetMode="External"/><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s://gredos.usal.es/"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191A208-84A5-DD4E-842B-87EE44B5CC75}"/>
              </a:ext>
            </a:extLst>
          </p:cNvPr>
          <p:cNvPicPr>
            <a:picLocks noChangeAspect="1"/>
          </p:cNvPicPr>
          <p:nvPr/>
        </p:nvPicPr>
        <p:blipFill>
          <a:blip r:embed="rId2"/>
          <a:srcRect/>
          <a:stretch/>
        </p:blipFill>
        <p:spPr>
          <a:xfrm>
            <a:off x="0" y="-66517"/>
            <a:ext cx="12192000" cy="6924517"/>
          </a:xfrm>
          <a:prstGeom prst="rect">
            <a:avLst/>
          </a:prstGeom>
        </p:spPr>
      </p:pic>
      <p:sp>
        <p:nvSpPr>
          <p:cNvPr id="8" name="Título 1">
            <a:extLst>
              <a:ext uri="{FF2B5EF4-FFF2-40B4-BE49-F238E27FC236}">
                <a16:creationId xmlns:a16="http://schemas.microsoft.com/office/drawing/2014/main" id="{877A88F2-CAE4-5641-910E-75287E899C62}"/>
              </a:ext>
            </a:extLst>
          </p:cNvPr>
          <p:cNvSpPr>
            <a:spLocks noGrp="1"/>
          </p:cNvSpPr>
          <p:nvPr>
            <p:ph type="subTitle" idx="1"/>
          </p:nvPr>
        </p:nvSpPr>
        <p:spPr>
          <a:xfrm>
            <a:off x="1043167" y="3497913"/>
            <a:ext cx="11090275" cy="1116031"/>
          </a:xfrm>
          <a:ln>
            <a:noFill/>
          </a:ln>
          <a:effectLst/>
        </p:spPr>
        <p:txBody>
          <a:bodyPr/>
          <a:lstStyle/>
          <a:p>
            <a:endParaRPr lang="es-ES" dirty="0" smtClean="0"/>
          </a:p>
          <a:p>
            <a:r>
              <a:rPr lang="es-ES" dirty="0" smtClean="0"/>
              <a:t>Arturo Dueñas Herrero</a:t>
            </a:r>
            <a:endParaRPr lang="es-ES" dirty="0"/>
          </a:p>
        </p:txBody>
      </p:sp>
      <p:sp>
        <p:nvSpPr>
          <p:cNvPr id="9" name="Título 1">
            <a:extLst>
              <a:ext uri="{FF2B5EF4-FFF2-40B4-BE49-F238E27FC236}">
                <a16:creationId xmlns:a16="http://schemas.microsoft.com/office/drawing/2014/main" id="{3A502F9D-67C5-9843-8799-C6640EC01177}"/>
              </a:ext>
            </a:extLst>
          </p:cNvPr>
          <p:cNvSpPr>
            <a:spLocks noGrp="1"/>
          </p:cNvSpPr>
          <p:nvPr>
            <p:ph type="ctrTitle"/>
          </p:nvPr>
        </p:nvSpPr>
        <p:spPr>
          <a:xfrm>
            <a:off x="-243281" y="822121"/>
            <a:ext cx="12376723" cy="2675791"/>
          </a:xfrm>
        </p:spPr>
        <p:txBody>
          <a:bodyPr>
            <a:normAutofit fontScale="90000"/>
          </a:bodyPr>
          <a:lstStyle/>
          <a:p>
            <a:r>
              <a:rPr lang="es-ES" dirty="0" smtClean="0"/>
              <a:t/>
            </a:r>
            <a:br>
              <a:rPr lang="es-ES" dirty="0" smtClean="0"/>
            </a:br>
            <a:r>
              <a:rPr lang="es-ES" dirty="0"/>
              <a:t/>
            </a:r>
            <a:br>
              <a:rPr lang="es-ES" dirty="0"/>
            </a:br>
            <a:r>
              <a:rPr lang="es-ES" dirty="0" smtClean="0"/>
              <a:t/>
            </a:r>
            <a:br>
              <a:rPr lang="es-ES" dirty="0" smtClean="0"/>
            </a:br>
            <a:r>
              <a:rPr lang="es-ES" dirty="0" smtClean="0"/>
              <a:t>Proyecto </a:t>
            </a:r>
            <a:r>
              <a:rPr lang="es-ES" dirty="0"/>
              <a:t>de mejora de los repositorios institucionales BUCLE y creación de un recolector de producción científica</a:t>
            </a:r>
          </a:p>
        </p:txBody>
      </p:sp>
    </p:spTree>
    <p:extLst>
      <p:ext uri="{BB962C8B-B14F-4D97-AF65-F5344CB8AC3E}">
        <p14:creationId xmlns:p14="http://schemas.microsoft.com/office/powerpoint/2010/main" val="1311978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p:nvPr/>
        </p:nvPicPr>
        <p:blipFill rotWithShape="1">
          <a:blip r:embed="rId2"/>
          <a:srcRect l="462" t="-143" r="6486" b="21690"/>
          <a:stretch/>
        </p:blipFill>
        <p:spPr bwMode="auto">
          <a:xfrm>
            <a:off x="1476462" y="226502"/>
            <a:ext cx="8732940" cy="489078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01716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rotWithShape="1">
          <a:blip r:embed="rId2"/>
          <a:srcRect r="13818" b="35526"/>
          <a:stretch/>
        </p:blipFill>
        <p:spPr bwMode="auto">
          <a:xfrm>
            <a:off x="1963024" y="302004"/>
            <a:ext cx="8254767" cy="490755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42258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830511" y="385894"/>
            <a:ext cx="10066788" cy="5871479"/>
          </a:xfrm>
          <a:prstGeom prst="rect">
            <a:avLst/>
          </a:prstGeom>
        </p:spPr>
        <p:txBody>
          <a:bodyPr wrap="square">
            <a:spAutoFit/>
          </a:bodyPr>
          <a:lstStyle/>
          <a:p>
            <a:pPr>
              <a:lnSpc>
                <a:spcPct val="107000"/>
              </a:lnSpc>
              <a:spcAft>
                <a:spcPts val="800"/>
              </a:spcAft>
            </a:pPr>
            <a:r>
              <a:rPr lang="es-ES" b="1" u="sng" dirty="0">
                <a:solidFill>
                  <a:schemeClr val="accent1"/>
                </a:solidFill>
                <a:latin typeface="Franklin Gothic Book" panose="020B0503020102020204" pitchFamily="34" charset="0"/>
                <a:ea typeface="Calibri" panose="020F0502020204030204" pitchFamily="34" charset="0"/>
                <a:cs typeface="Times New Roman" panose="02020603050405020304" pitchFamily="18" charset="0"/>
              </a:rPr>
              <a:t>Adaptación gráfica y de formato de </a:t>
            </a:r>
            <a:r>
              <a:rPr lang="es-ES" b="1" u="sng" dirty="0" smtClean="0">
                <a:solidFill>
                  <a:schemeClr val="accent1"/>
                </a:solidFill>
                <a:latin typeface="Franklin Gothic Book" panose="020B0503020102020204" pitchFamily="34" charset="0"/>
                <a:ea typeface="Calibri" panose="020F0502020204030204" pitchFamily="34" charset="0"/>
                <a:cs typeface="Times New Roman" panose="02020603050405020304" pitchFamily="18" charset="0"/>
              </a:rPr>
              <a:t>pantallas</a:t>
            </a:r>
          </a:p>
          <a:p>
            <a:pPr>
              <a:lnSpc>
                <a:spcPct val="107000"/>
              </a:lnSpc>
              <a:spcAft>
                <a:spcPts val="800"/>
              </a:spcAft>
            </a:pPr>
            <a:endParaRPr lang="es-ES" b="1"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07000"/>
              </a:lnSpc>
              <a:spcAft>
                <a:spcPts val="800"/>
              </a:spcAft>
            </a:pPr>
            <a:r>
              <a:rPr lang="es-ES" dirty="0">
                <a:latin typeface="Franklin Gothic Book" panose="020B0503020102020204" pitchFamily="34" charset="0"/>
                <a:ea typeface="Calibri" panose="020F0502020204030204" pitchFamily="34" charset="0"/>
                <a:cs typeface="Times New Roman" panose="02020603050405020304" pitchFamily="18" charset="0"/>
              </a:rPr>
              <a:t>Todos los repositorios dispondrán de la interfaz XMLUI para acceso público. </a:t>
            </a:r>
            <a:endParaRPr lang="es-ES" dirty="0">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07000"/>
              </a:lnSpc>
              <a:spcAft>
                <a:spcPts val="800"/>
              </a:spcAft>
            </a:pPr>
            <a:r>
              <a:rPr lang="es-ES" dirty="0">
                <a:latin typeface="Franklin Gothic Book" panose="020B0503020102020204" pitchFamily="34" charset="0"/>
                <a:ea typeface="Calibri" panose="020F0502020204030204" pitchFamily="34" charset="0"/>
                <a:cs typeface="Times New Roman" panose="02020603050405020304" pitchFamily="18" charset="0"/>
              </a:rPr>
              <a:t>Configuración del aspecto gráfico de los repositorios y del formato de las diferentes pantallas- comunidad, </a:t>
            </a:r>
            <a:r>
              <a:rPr lang="es-ES" dirty="0" err="1">
                <a:latin typeface="Franklin Gothic Book" panose="020B0503020102020204" pitchFamily="34" charset="0"/>
                <a:ea typeface="Calibri" panose="020F0502020204030204" pitchFamily="34" charset="0"/>
                <a:cs typeface="Times New Roman" panose="02020603050405020304" pitchFamily="18" charset="0"/>
              </a:rPr>
              <a:t>subcomunidad</a:t>
            </a:r>
            <a:r>
              <a:rPr lang="es-ES" dirty="0">
                <a:latin typeface="Franklin Gothic Book" panose="020B0503020102020204" pitchFamily="34" charset="0"/>
                <a:ea typeface="Calibri" panose="020F0502020204030204" pitchFamily="34" charset="0"/>
                <a:cs typeface="Times New Roman" panose="02020603050405020304" pitchFamily="18" charset="0"/>
              </a:rPr>
              <a:t>, colección, según indicación de cada universidad</a:t>
            </a:r>
            <a:r>
              <a:rPr lang="es-ES" dirty="0" smtClean="0">
                <a:latin typeface="Franklin Gothic Book" panose="020B0503020102020204" pitchFamily="34" charset="0"/>
                <a:ea typeface="Calibri" panose="020F0502020204030204" pitchFamily="34" charset="0"/>
                <a:cs typeface="Times New Roman" panose="02020603050405020304" pitchFamily="18" charset="0"/>
              </a:rPr>
              <a:t>.</a:t>
            </a:r>
          </a:p>
          <a:p>
            <a:pPr marL="228600" algn="just">
              <a:lnSpc>
                <a:spcPct val="107000"/>
              </a:lnSpc>
              <a:spcAft>
                <a:spcPts val="800"/>
              </a:spcAft>
            </a:pPr>
            <a:endParaRPr lang="es-ES" dirty="0">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07000"/>
              </a:lnSpc>
              <a:spcAft>
                <a:spcPts val="800"/>
              </a:spcAft>
            </a:pPr>
            <a:r>
              <a:rPr lang="es-ES" b="1" i="1" dirty="0">
                <a:latin typeface="Franklin Gothic Book" panose="020B0503020102020204" pitchFamily="34" charset="0"/>
                <a:ea typeface="Calibri" panose="020F0502020204030204" pitchFamily="34" charset="0"/>
                <a:cs typeface="Times New Roman" panose="02020603050405020304" pitchFamily="18" charset="0"/>
              </a:rPr>
              <a:t>Se tratará con la empresa adjudicataria un diseño de interfaz similar </a:t>
            </a:r>
            <a:r>
              <a:rPr lang="es-ES" b="1" i="1" dirty="0" smtClean="0">
                <a:latin typeface="Franklin Gothic Book" panose="020B0503020102020204" pitchFamily="34" charset="0"/>
                <a:ea typeface="Calibri" panose="020F0502020204030204" pitchFamily="34" charset="0"/>
                <a:cs typeface="Times New Roman" panose="02020603050405020304" pitchFamily="18" charset="0"/>
              </a:rPr>
              <a:t>para todos </a:t>
            </a:r>
            <a:r>
              <a:rPr lang="es-ES" b="1" i="1" dirty="0">
                <a:latin typeface="Franklin Gothic Book" panose="020B0503020102020204" pitchFamily="34" charset="0"/>
                <a:ea typeface="Calibri" panose="020F0502020204030204" pitchFamily="34" charset="0"/>
                <a:cs typeface="Times New Roman" panose="02020603050405020304" pitchFamily="18" charset="0"/>
              </a:rPr>
              <a:t>los repositorios. </a:t>
            </a:r>
            <a:endParaRPr lang="es-ES" b="1" i="1" dirty="0" smtClean="0">
              <a:latin typeface="Franklin Gothic Book" panose="020B0503020102020204" pitchFamily="34" charset="0"/>
              <a:ea typeface="Calibri" panose="020F0502020204030204" pitchFamily="34" charset="0"/>
              <a:cs typeface="Times New Roman" panose="02020603050405020304" pitchFamily="18" charset="0"/>
            </a:endParaRPr>
          </a:p>
          <a:p>
            <a:pPr marL="228600" algn="just">
              <a:lnSpc>
                <a:spcPct val="107000"/>
              </a:lnSpc>
              <a:spcAft>
                <a:spcPts val="800"/>
              </a:spcAft>
            </a:pPr>
            <a:r>
              <a:rPr lang="es-ES" b="1" i="1" dirty="0">
                <a:latin typeface="Franklin Gothic Book" panose="020B0503020102020204" pitchFamily="34" charset="0"/>
                <a:ea typeface="Calibri" panose="020F0502020204030204" pitchFamily="34" charset="0"/>
                <a:cs typeface="Times New Roman" panose="02020603050405020304" pitchFamily="18" charset="0"/>
              </a:rPr>
              <a:t>	</a:t>
            </a:r>
            <a:endParaRPr lang="es-ES" b="1" i="1" dirty="0" smtClean="0">
              <a:latin typeface="Franklin Gothic Book" panose="020B0503020102020204" pitchFamily="34" charset="0"/>
              <a:ea typeface="Calibri" panose="020F0502020204030204" pitchFamily="34" charset="0"/>
              <a:cs typeface="Times New Roman" panose="02020603050405020304" pitchFamily="18" charset="0"/>
            </a:endParaRPr>
          </a:p>
          <a:p>
            <a:pPr marL="228600" algn="just">
              <a:lnSpc>
                <a:spcPct val="107000"/>
              </a:lnSpc>
              <a:spcAft>
                <a:spcPts val="800"/>
              </a:spcAft>
            </a:pPr>
            <a:r>
              <a:rPr lang="es-ES" dirty="0" smtClean="0">
                <a:latin typeface="Franklin Gothic Book" panose="020B0503020102020204" pitchFamily="34" charset="0"/>
                <a:ea typeface="Calibri" panose="020F0502020204030204" pitchFamily="34" charset="0"/>
                <a:cs typeface="Times New Roman" panose="02020603050405020304" pitchFamily="18" charset="0"/>
              </a:rPr>
              <a:t>- Cabecera: logos de la Universidad, del repositorio y de BUCLE a la derecha.</a:t>
            </a:r>
          </a:p>
          <a:p>
            <a:pPr marL="228600" algn="just">
              <a:lnSpc>
                <a:spcPct val="107000"/>
              </a:lnSpc>
              <a:spcAft>
                <a:spcPts val="800"/>
              </a:spcAft>
            </a:pPr>
            <a:r>
              <a:rPr lang="es-ES" dirty="0" smtClean="0">
                <a:latin typeface="Franklin Gothic Book" panose="020B0503020102020204" pitchFamily="34" charset="0"/>
                <a:ea typeface="Calibri" panose="020F0502020204030204" pitchFamily="34" charset="0"/>
                <a:cs typeface="Times New Roman" panose="02020603050405020304" pitchFamily="18" charset="0"/>
              </a:rPr>
              <a:t>- Menú a </a:t>
            </a:r>
            <a:r>
              <a:rPr lang="es-ES" dirty="0">
                <a:latin typeface="Franklin Gothic Book" panose="020B0503020102020204" pitchFamily="34" charset="0"/>
                <a:ea typeface="Calibri" panose="020F0502020204030204" pitchFamily="34" charset="0"/>
                <a:cs typeface="Times New Roman" panose="02020603050405020304" pitchFamily="18" charset="0"/>
              </a:rPr>
              <a:t>la </a:t>
            </a:r>
            <a:r>
              <a:rPr lang="es-ES" dirty="0" smtClean="0">
                <a:latin typeface="Franklin Gothic Book" panose="020B0503020102020204" pitchFamily="34" charset="0"/>
                <a:ea typeface="Calibri" panose="020F0502020204030204" pitchFamily="34" charset="0"/>
                <a:cs typeface="Times New Roman" panose="02020603050405020304" pitchFamily="18" charset="0"/>
              </a:rPr>
              <a:t>izquierda, ventana </a:t>
            </a:r>
            <a:r>
              <a:rPr lang="es-ES" dirty="0">
                <a:latin typeface="Franklin Gothic Book" panose="020B0503020102020204" pitchFamily="34" charset="0"/>
                <a:ea typeface="Calibri" panose="020F0502020204030204" pitchFamily="34" charset="0"/>
                <a:cs typeface="Times New Roman" panose="02020603050405020304" pitchFamily="18" charset="0"/>
              </a:rPr>
              <a:t>del buscador.</a:t>
            </a:r>
          </a:p>
          <a:p>
            <a:pPr marL="228600" algn="just">
              <a:lnSpc>
                <a:spcPct val="107000"/>
              </a:lnSpc>
              <a:spcAft>
                <a:spcPts val="800"/>
              </a:spcAft>
            </a:pPr>
            <a:r>
              <a:rPr lang="es-ES" dirty="0" smtClean="0">
                <a:latin typeface="Franklin Gothic Book" panose="020B0503020102020204" pitchFamily="34" charset="0"/>
                <a:ea typeface="Calibri" panose="020F0502020204030204" pitchFamily="34" charset="0"/>
                <a:cs typeface="Times New Roman" panose="02020603050405020304" pitchFamily="18" charset="0"/>
              </a:rPr>
              <a:t>- Cuerpo </a:t>
            </a:r>
            <a:r>
              <a:rPr lang="es-ES" dirty="0">
                <a:latin typeface="Franklin Gothic Book" panose="020B0503020102020204" pitchFamily="34" charset="0"/>
                <a:ea typeface="Calibri" panose="020F0502020204030204" pitchFamily="34" charset="0"/>
                <a:cs typeface="Times New Roman" panose="02020603050405020304" pitchFamily="18" charset="0"/>
              </a:rPr>
              <a:t>central con las colecciones.</a:t>
            </a:r>
          </a:p>
          <a:p>
            <a:pPr marL="228600" algn="just">
              <a:lnSpc>
                <a:spcPct val="107000"/>
              </a:lnSpc>
              <a:spcAft>
                <a:spcPts val="800"/>
              </a:spcAft>
            </a:pPr>
            <a:r>
              <a:rPr lang="es-ES" dirty="0" smtClean="0">
                <a:latin typeface="Franklin Gothic Book" panose="020B0503020102020204" pitchFamily="34" charset="0"/>
                <a:ea typeface="Calibri" panose="020F0502020204030204" pitchFamily="34" charset="0"/>
                <a:cs typeface="Times New Roman" panose="02020603050405020304" pitchFamily="18" charset="0"/>
              </a:rPr>
              <a:t>- Abajo</a:t>
            </a:r>
            <a:r>
              <a:rPr lang="es-ES" dirty="0">
                <a:latin typeface="Franklin Gothic Book" panose="020B0503020102020204" pitchFamily="34" charset="0"/>
                <a:ea typeface="Calibri" panose="020F0502020204030204" pitchFamily="34" charset="0"/>
                <a:cs typeface="Times New Roman" panose="02020603050405020304" pitchFamily="18" charset="0"/>
              </a:rPr>
              <a:t>: enlaces a </a:t>
            </a:r>
            <a:r>
              <a:rPr lang="es-ES" dirty="0" smtClean="0">
                <a:latin typeface="Franklin Gothic Book" panose="020B0503020102020204" pitchFamily="34" charset="0"/>
                <a:ea typeface="Calibri" panose="020F0502020204030204" pitchFamily="34" charset="0"/>
                <a:cs typeface="Times New Roman" panose="02020603050405020304" pitchFamily="18" charset="0"/>
              </a:rPr>
              <a:t>recolectores.</a:t>
            </a:r>
            <a:endParaRPr lang="es-ES" dirty="0">
              <a:latin typeface="Franklin Gothic Book" panose="020B0503020102020204" pitchFamily="34" charset="0"/>
              <a:ea typeface="Calibri" panose="020F0502020204030204" pitchFamily="34" charset="0"/>
              <a:cs typeface="Times New Roman" panose="02020603050405020304" pitchFamily="18" charset="0"/>
            </a:endParaRPr>
          </a:p>
          <a:p>
            <a:pPr marL="228600" algn="just">
              <a:lnSpc>
                <a:spcPct val="107000"/>
              </a:lnSpc>
              <a:spcAft>
                <a:spcPts val="800"/>
              </a:spcAft>
            </a:pPr>
            <a:r>
              <a:rPr lang="es-ES" dirty="0" smtClean="0">
                <a:latin typeface="Franklin Gothic Book" panose="020B0503020102020204" pitchFamily="34" charset="0"/>
                <a:ea typeface="Calibri" panose="020F0502020204030204" pitchFamily="34" charset="0"/>
                <a:cs typeface="Times New Roman" panose="02020603050405020304" pitchFamily="18" charset="0"/>
              </a:rPr>
              <a:t>- Abajo fondo: financiadores.</a:t>
            </a:r>
            <a:endParaRPr lang="es-ES" dirty="0">
              <a:effectLst/>
              <a:latin typeface="Franklin Gothic Book" panose="020B0503020102020204" pitchFamily="34" charset="0"/>
              <a:ea typeface="Calibri" panose="020F0502020204030204" pitchFamily="34" charset="0"/>
              <a:cs typeface="Times New Roman" panose="02020603050405020304" pitchFamily="18" charset="0"/>
            </a:endParaRPr>
          </a:p>
          <a:p>
            <a:pPr marL="228600" algn="just">
              <a:lnSpc>
                <a:spcPct val="107000"/>
              </a:lnSpc>
              <a:spcAft>
                <a:spcPts val="800"/>
              </a:spcAft>
            </a:pPr>
            <a:endParaRPr lang="es-ES" b="1" i="1" dirty="0" smtClean="0">
              <a:latin typeface="Franklin Gothic Book" panose="020B0503020102020204" pitchFamily="34" charset="0"/>
              <a:ea typeface="Calibri" panose="020F0502020204030204" pitchFamily="34" charset="0"/>
              <a:cs typeface="Times New Roman" panose="02020603050405020304" pitchFamily="18" charset="0"/>
            </a:endParaRPr>
          </a:p>
          <a:p>
            <a:pPr marL="228600" algn="just">
              <a:lnSpc>
                <a:spcPct val="107000"/>
              </a:lnSpc>
              <a:spcAft>
                <a:spcPts val="800"/>
              </a:spcAft>
            </a:pPr>
            <a:endParaRPr lang="es-ES" i="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3763" y="4403164"/>
            <a:ext cx="5869180" cy="1125180"/>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0705" y="3321633"/>
            <a:ext cx="1857375" cy="762000"/>
          </a:xfrm>
          <a:prstGeom prst="rect">
            <a:avLst/>
          </a:prstGeom>
        </p:spPr>
      </p:pic>
    </p:spTree>
    <p:extLst>
      <p:ext uri="{BB962C8B-B14F-4D97-AF65-F5344CB8AC3E}">
        <p14:creationId xmlns:p14="http://schemas.microsoft.com/office/powerpoint/2010/main" val="2844492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133" y="0"/>
            <a:ext cx="4226204" cy="5582425"/>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7535" y="58723"/>
            <a:ext cx="5754716" cy="5387003"/>
          </a:xfrm>
          <a:prstGeom prst="rect">
            <a:avLst/>
          </a:prstGeom>
        </p:spPr>
      </p:pic>
    </p:spTree>
    <p:extLst>
      <p:ext uri="{BB962C8B-B14F-4D97-AF65-F5344CB8AC3E}">
        <p14:creationId xmlns:p14="http://schemas.microsoft.com/office/powerpoint/2010/main" val="2067191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366" y="100668"/>
            <a:ext cx="5362754" cy="5566505"/>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6623" y="100669"/>
            <a:ext cx="4643957" cy="5595432"/>
          </a:xfrm>
          <a:prstGeom prst="rect">
            <a:avLst/>
          </a:prstGeom>
        </p:spPr>
      </p:pic>
    </p:spTree>
    <p:extLst>
      <p:ext uri="{BB962C8B-B14F-4D97-AF65-F5344CB8AC3E}">
        <p14:creationId xmlns:p14="http://schemas.microsoft.com/office/powerpoint/2010/main" val="4292310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64065" y="167780"/>
            <a:ext cx="10830187" cy="5286062"/>
          </a:xfrm>
          <a:prstGeom prst="rect">
            <a:avLst/>
          </a:prstGeom>
        </p:spPr>
        <p:txBody>
          <a:bodyPr wrap="square">
            <a:spAutoFit/>
          </a:bodyPr>
          <a:lstStyle/>
          <a:p>
            <a:pPr>
              <a:spcAft>
                <a:spcPts val="0"/>
              </a:spcAft>
            </a:pPr>
            <a:r>
              <a:rPr lang="es-ES" b="1" u="sng" dirty="0">
                <a:latin typeface="Franklin Gothic Book" panose="020B0503020102020204" pitchFamily="34" charset="0"/>
                <a:ea typeface="Times New Roman" panose="02020603050405020304" pitchFamily="18" charset="0"/>
              </a:rPr>
              <a:t>Gestión del archivado y la base de </a:t>
            </a:r>
            <a:r>
              <a:rPr lang="es-ES" b="1" u="sng" dirty="0" smtClean="0">
                <a:latin typeface="Franklin Gothic Book" panose="020B0503020102020204" pitchFamily="34" charset="0"/>
                <a:ea typeface="Times New Roman" panose="02020603050405020304" pitchFamily="18" charset="0"/>
              </a:rPr>
              <a:t>datos</a:t>
            </a:r>
            <a:endParaRPr lang="es-ES" dirty="0">
              <a:latin typeface="Times New Roman" panose="02020603050405020304" pitchFamily="18" charset="0"/>
              <a:ea typeface="Times New Roman" panose="02020603050405020304" pitchFamily="18" charset="0"/>
            </a:endParaRPr>
          </a:p>
          <a:p>
            <a:pPr>
              <a:spcAft>
                <a:spcPts val="0"/>
              </a:spcAft>
            </a:pPr>
            <a:r>
              <a:rPr lang="es-ES" dirty="0">
                <a:latin typeface="Franklin Gothic Book" panose="020B0503020102020204" pitchFamily="34" charset="0"/>
                <a:ea typeface="Times New Roman" panose="02020603050405020304" pitchFamily="18" charset="0"/>
              </a:rPr>
              <a:t> </a:t>
            </a:r>
            <a:endParaRPr lang="es-ES" dirty="0">
              <a:latin typeface="Times New Roman" panose="02020603050405020304" pitchFamily="18" charset="0"/>
              <a:ea typeface="Times New Roman" panose="02020603050405020304" pitchFamily="18" charset="0"/>
            </a:endParaRPr>
          </a:p>
          <a:p>
            <a:pPr marL="228600">
              <a:spcAft>
                <a:spcPts val="0"/>
              </a:spcAft>
            </a:pPr>
            <a:r>
              <a:rPr lang="es-ES" dirty="0">
                <a:latin typeface="Franklin Gothic Book" panose="020B0503020102020204" pitchFamily="34" charset="0"/>
                <a:ea typeface="Times New Roman" panose="02020603050405020304" pitchFamily="18" charset="0"/>
              </a:rPr>
              <a:t>Los repositorios dispondrán de la posibilidad de:</a:t>
            </a:r>
            <a:endParaRPr lang="es-ES" dirty="0">
              <a:latin typeface="Times New Roman" panose="02020603050405020304" pitchFamily="18" charset="0"/>
              <a:ea typeface="Times New Roman" panose="02020603050405020304" pitchFamily="18" charset="0"/>
            </a:endParaRPr>
          </a:p>
          <a:p>
            <a:pPr>
              <a:spcAft>
                <a:spcPts val="0"/>
              </a:spcAft>
            </a:pPr>
            <a:r>
              <a:rPr lang="es-ES" dirty="0">
                <a:latin typeface="Franklin Gothic Book" panose="020B0503020102020204" pitchFamily="34" charset="0"/>
                <a:ea typeface="Times New Roman" panose="02020603050405020304" pitchFamily="18" charset="0"/>
              </a:rPr>
              <a:t> </a:t>
            </a:r>
            <a:endParaRPr lang="es-ES" dirty="0">
              <a:latin typeface="Times New Roman" panose="02020603050405020304" pitchFamily="18" charset="0"/>
              <a:ea typeface="Times New Roman" panose="02020603050405020304" pitchFamily="18" charset="0"/>
            </a:endParaRPr>
          </a:p>
          <a:p>
            <a:pPr marL="342900" lvl="0" indent="-342900">
              <a:lnSpc>
                <a:spcPct val="115000"/>
              </a:lnSpc>
              <a:buFont typeface="Verdana" panose="020B0604030504040204" pitchFamily="34" charset="0"/>
              <a:buChar char="-"/>
            </a:pPr>
            <a:r>
              <a:rPr lang="es-ES" dirty="0">
                <a:latin typeface="Franklin Gothic Book" panose="020B0503020102020204" pitchFamily="34" charset="0"/>
                <a:ea typeface="Times New Roman" panose="02020603050405020304" pitchFamily="18" charset="0"/>
                <a:cs typeface="Times New Roman" panose="02020603050405020304" pitchFamily="18" charset="0"/>
              </a:rPr>
              <a:t>Elegir la versión de las licencias </a:t>
            </a:r>
            <a:r>
              <a:rPr lang="es-ES" dirty="0" err="1">
                <a:latin typeface="Franklin Gothic Book" panose="020B0503020102020204" pitchFamily="34" charset="0"/>
                <a:ea typeface="Times New Roman" panose="02020603050405020304" pitchFamily="18" charset="0"/>
                <a:cs typeface="Times New Roman" panose="02020603050405020304" pitchFamily="18" charset="0"/>
              </a:rPr>
              <a:t>Creative</a:t>
            </a:r>
            <a:r>
              <a:rPr lang="es-ES" dirty="0">
                <a:latin typeface="Franklin Gothic Book" panose="020B0503020102020204" pitchFamily="34" charset="0"/>
                <a:ea typeface="Times New Roman" panose="02020603050405020304" pitchFamily="18" charset="0"/>
                <a:cs typeface="Times New Roman" panose="02020603050405020304" pitchFamily="18" charset="0"/>
              </a:rPr>
              <a:t> </a:t>
            </a:r>
            <a:r>
              <a:rPr lang="es-ES" dirty="0" err="1">
                <a:latin typeface="Franklin Gothic Book" panose="020B0503020102020204" pitchFamily="34" charset="0"/>
                <a:ea typeface="Times New Roman" panose="02020603050405020304" pitchFamily="18" charset="0"/>
                <a:cs typeface="Times New Roman" panose="02020603050405020304" pitchFamily="18" charset="0"/>
              </a:rPr>
              <a:t>Commons</a:t>
            </a:r>
            <a:r>
              <a:rPr lang="es-ES" dirty="0">
                <a:latin typeface="Franklin Gothic Book" panose="020B0503020102020204" pitchFamily="34" charset="0"/>
                <a:ea typeface="Times New Roman" panose="02020603050405020304" pitchFamily="18" charset="0"/>
                <a:cs typeface="Times New Roman" panose="02020603050405020304" pitchFamily="18" charset="0"/>
              </a:rPr>
              <a:t>, además del tipo de licencia.</a:t>
            </a:r>
            <a:endParaRPr lang="es-ES" dirty="0">
              <a:ea typeface="Times New Roman" panose="02020603050405020304" pitchFamily="18" charset="0"/>
              <a:cs typeface="Times New Roman" panose="02020603050405020304" pitchFamily="18" charset="0"/>
            </a:endParaRPr>
          </a:p>
          <a:p>
            <a:pPr marL="342900" lvl="0" indent="-342900">
              <a:lnSpc>
                <a:spcPct val="115000"/>
              </a:lnSpc>
              <a:buFont typeface="Verdana" panose="020B0604030504040204" pitchFamily="34" charset="0"/>
              <a:buChar char="-"/>
            </a:pPr>
            <a:r>
              <a:rPr lang="es-ES" dirty="0">
                <a:latin typeface="Franklin Gothic Book" panose="020B0503020102020204" pitchFamily="34" charset="0"/>
                <a:ea typeface="Times New Roman" panose="02020603050405020304" pitchFamily="18" charset="0"/>
                <a:cs typeface="Times New Roman" panose="02020603050405020304" pitchFamily="18" charset="0"/>
              </a:rPr>
              <a:t>Introducir y eliminar embargos posteriormente al archivo.</a:t>
            </a:r>
            <a:endParaRPr lang="es-ES" dirty="0">
              <a:ea typeface="Times New Roman" panose="02020603050405020304" pitchFamily="18" charset="0"/>
              <a:cs typeface="Times New Roman" panose="02020603050405020304" pitchFamily="18" charset="0"/>
            </a:endParaRPr>
          </a:p>
          <a:p>
            <a:pPr marL="342900" lvl="0" indent="-342900">
              <a:lnSpc>
                <a:spcPct val="115000"/>
              </a:lnSpc>
              <a:buFont typeface="Verdana" panose="020B0604030504040204" pitchFamily="34" charset="0"/>
              <a:buChar char="-"/>
            </a:pPr>
            <a:r>
              <a:rPr lang="es-ES" dirty="0">
                <a:latin typeface="Franklin Gothic Book" panose="020B0503020102020204" pitchFamily="34" charset="0"/>
                <a:ea typeface="Times New Roman" panose="02020603050405020304" pitchFamily="18" charset="0"/>
                <a:cs typeface="Times New Roman" panose="02020603050405020304" pitchFamily="18" charset="0"/>
              </a:rPr>
              <a:t>Migrar al tipo de embargo 3.0 desde la versión que cada uno tenga.</a:t>
            </a:r>
            <a:endParaRPr lang="es-ES" dirty="0">
              <a:ea typeface="Times New Roman" panose="02020603050405020304" pitchFamily="18" charset="0"/>
              <a:cs typeface="Times New Roman" panose="02020603050405020304" pitchFamily="18" charset="0"/>
            </a:endParaRPr>
          </a:p>
          <a:p>
            <a:pPr marL="342900" lvl="0" indent="-342900">
              <a:lnSpc>
                <a:spcPct val="115000"/>
              </a:lnSpc>
              <a:buFont typeface="Verdana" panose="020B0604030504040204" pitchFamily="34" charset="0"/>
              <a:buChar char="-"/>
            </a:pPr>
            <a:r>
              <a:rPr lang="es-ES" dirty="0">
                <a:latin typeface="Franklin Gothic Book" panose="020B0503020102020204" pitchFamily="34" charset="0"/>
                <a:ea typeface="Times New Roman" panose="02020603050405020304" pitchFamily="18" charset="0"/>
                <a:cs typeface="Times New Roman" panose="02020603050405020304" pitchFamily="18" charset="0"/>
              </a:rPr>
              <a:t>Creación de </a:t>
            </a:r>
            <a:r>
              <a:rPr lang="es-ES" dirty="0" err="1">
                <a:latin typeface="Franklin Gothic Book" panose="020B0503020102020204" pitchFamily="34" charset="0"/>
                <a:ea typeface="Times New Roman" panose="02020603050405020304" pitchFamily="18" charset="0"/>
                <a:cs typeface="Times New Roman" panose="02020603050405020304" pitchFamily="18" charset="0"/>
              </a:rPr>
              <a:t>thumbnail</a:t>
            </a:r>
            <a:r>
              <a:rPr lang="es-ES" dirty="0">
                <a:latin typeface="Franklin Gothic Book" panose="020B0503020102020204" pitchFamily="34" charset="0"/>
                <a:ea typeface="Times New Roman" panose="02020603050405020304" pitchFamily="18" charset="0"/>
                <a:cs typeface="Times New Roman" panose="02020603050405020304" pitchFamily="18" charset="0"/>
              </a:rPr>
              <a:t> mediante </a:t>
            </a:r>
            <a:r>
              <a:rPr lang="es-ES" dirty="0" err="1">
                <a:latin typeface="Franklin Gothic Book" panose="020B0503020102020204" pitchFamily="34" charset="0"/>
                <a:ea typeface="Times New Roman" panose="02020603050405020304" pitchFamily="18" charset="0"/>
                <a:cs typeface="Times New Roman" panose="02020603050405020304" pitchFamily="18" charset="0"/>
              </a:rPr>
              <a:t>Imagemagick</a:t>
            </a:r>
            <a:r>
              <a:rPr lang="es-ES" dirty="0">
                <a:latin typeface="Franklin Gothic Book" panose="020B0503020102020204" pitchFamily="34" charset="0"/>
                <a:ea typeface="Times New Roman" panose="02020603050405020304" pitchFamily="18" charset="0"/>
                <a:cs typeface="Times New Roman" panose="02020603050405020304" pitchFamily="18" charset="0"/>
              </a:rPr>
              <a:t> (o mantenimiento en los repositorios que lo tengan).</a:t>
            </a:r>
            <a:endParaRPr lang="es-ES" dirty="0">
              <a:ea typeface="Times New Roman" panose="02020603050405020304" pitchFamily="18" charset="0"/>
              <a:cs typeface="Times New Roman" panose="02020603050405020304" pitchFamily="18" charset="0"/>
            </a:endParaRPr>
          </a:p>
          <a:p>
            <a:pPr marL="342900" lvl="0" indent="-342900">
              <a:lnSpc>
                <a:spcPct val="115000"/>
              </a:lnSpc>
              <a:buFont typeface="Verdana" panose="020B0604030504040204" pitchFamily="34" charset="0"/>
              <a:buChar char="-"/>
            </a:pPr>
            <a:r>
              <a:rPr lang="es-ES" dirty="0">
                <a:latin typeface="Franklin Gothic Book" panose="020B0503020102020204" pitchFamily="34" charset="0"/>
                <a:ea typeface="Times New Roman" panose="02020603050405020304" pitchFamily="18" charset="0"/>
                <a:cs typeface="Times New Roman" panose="02020603050405020304" pitchFamily="18" charset="0"/>
              </a:rPr>
              <a:t>Posibilidad de generación de DOIS.</a:t>
            </a:r>
            <a:endParaRPr lang="es-ES" dirty="0">
              <a:ea typeface="Times New Roman" panose="02020603050405020304" pitchFamily="18" charset="0"/>
              <a:cs typeface="Times New Roman" panose="02020603050405020304" pitchFamily="18" charset="0"/>
            </a:endParaRPr>
          </a:p>
          <a:p>
            <a:pPr marL="342900" lvl="0" indent="-342900" algn="just">
              <a:spcAft>
                <a:spcPts val="0"/>
              </a:spcAft>
              <a:buFont typeface="Verdana" panose="020B0604030504040204" pitchFamily="34" charset="0"/>
              <a:buChar char="-"/>
            </a:pPr>
            <a:r>
              <a:rPr lang="es-ES" dirty="0">
                <a:latin typeface="Franklin Gothic Book" panose="020B0503020102020204" pitchFamily="34" charset="0"/>
                <a:ea typeface="Times New Roman" panose="02020603050405020304" pitchFamily="18" charset="0"/>
                <a:cs typeface="Times New Roman" panose="02020603050405020304" pitchFamily="18" charset="0"/>
              </a:rPr>
              <a:t>Información al usuario sobre el embargo de un documento dado: al pulsar para visualizar el archivo en el ítem debe aparecer una ventana con indicación de que el documento no está accesible por razones de propiedad intelectual y la fecha hasta la que no estará accesible.</a:t>
            </a:r>
            <a:endParaRPr lang="es-ES"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Aft>
                <a:spcPts val="0"/>
              </a:spcAft>
              <a:buFont typeface="Verdana" panose="020B0604030504040204" pitchFamily="34" charset="0"/>
              <a:buChar char="-"/>
            </a:pPr>
            <a:r>
              <a:rPr lang="es-ES" dirty="0">
                <a:latin typeface="Franklin Gothic Book" panose="020B0503020102020204" pitchFamily="34" charset="0"/>
                <a:ea typeface="Times New Roman" panose="02020603050405020304" pitchFamily="18" charset="0"/>
                <a:cs typeface="Times New Roman" panose="02020603050405020304" pitchFamily="18" charset="0"/>
              </a:rPr>
              <a:t>Configuración de los avisos del sistema: sustitución del texto por defecto de </a:t>
            </a:r>
            <a:r>
              <a:rPr lang="es-ES" dirty="0" err="1">
                <a:latin typeface="Franklin Gothic Book" panose="020B0503020102020204" pitchFamily="34" charset="0"/>
                <a:ea typeface="Times New Roman" panose="02020603050405020304" pitchFamily="18" charset="0"/>
                <a:cs typeface="Times New Roman" panose="02020603050405020304" pitchFamily="18" charset="0"/>
              </a:rPr>
              <a:t>DSpace</a:t>
            </a:r>
            <a:r>
              <a:rPr lang="es-ES" dirty="0">
                <a:latin typeface="Franklin Gothic Book" panose="020B0503020102020204" pitchFamily="34" charset="0"/>
                <a:ea typeface="Times New Roman" panose="02020603050405020304" pitchFamily="18" charset="0"/>
                <a:cs typeface="Times New Roman" panose="02020603050405020304" pitchFamily="18" charset="0"/>
              </a:rPr>
              <a:t> en los correos de alertas por el texto a determinar por cada repositorio.</a:t>
            </a:r>
            <a:endParaRPr lang="es-ES"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Aft>
                <a:spcPts val="0"/>
              </a:spcAft>
              <a:buFont typeface="Verdana" panose="020B0604030504040204" pitchFamily="34" charset="0"/>
              <a:buChar char="-"/>
            </a:pPr>
            <a:r>
              <a:rPr lang="es-ES" dirty="0">
                <a:latin typeface="Franklin Gothic Book" panose="020B0503020102020204" pitchFamily="34" charset="0"/>
                <a:ea typeface="Times New Roman" panose="02020603050405020304" pitchFamily="18" charset="0"/>
                <a:cs typeface="Times New Roman" panose="02020603050405020304" pitchFamily="18" charset="0"/>
              </a:rPr>
              <a:t>Activar las suscripciones en las colecciones en aquellas Universidades que lo soliciten.</a:t>
            </a:r>
            <a:endParaRPr lang="es-ES"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s-ES" dirty="0">
                <a:latin typeface="Franklin Gothic Book" panose="020B0503020102020204" pitchFamily="34" charset="0"/>
                <a:ea typeface="Times New Roman" panose="02020603050405020304" pitchFamily="18" charset="0"/>
              </a:rPr>
              <a:t> </a:t>
            </a:r>
            <a:endParaRPr lang="es-ES" dirty="0">
              <a:latin typeface="Times New Roman" panose="02020603050405020304" pitchFamily="18" charset="0"/>
              <a:ea typeface="Times New Roman" panose="02020603050405020304" pitchFamily="18" charset="0"/>
            </a:endParaRPr>
          </a:p>
          <a:p>
            <a:pPr algn="just">
              <a:spcAft>
                <a:spcPts val="0"/>
              </a:spcAft>
            </a:pPr>
            <a:r>
              <a:rPr lang="es-ES" b="1" u="sng" dirty="0" smtClean="0">
                <a:latin typeface="Franklin Gothic Book" panose="020B0503020102020204" pitchFamily="34" charset="0"/>
                <a:ea typeface="Times New Roman" panose="02020603050405020304" pitchFamily="18" charset="0"/>
              </a:rPr>
              <a:t>Esquemas </a:t>
            </a:r>
            <a:r>
              <a:rPr lang="es-ES" b="1" u="sng" dirty="0">
                <a:latin typeface="Franklin Gothic Book" panose="020B0503020102020204" pitchFamily="34" charset="0"/>
                <a:ea typeface="Times New Roman" panose="02020603050405020304" pitchFamily="18" charset="0"/>
              </a:rPr>
              <a:t>de metadatos. </a:t>
            </a:r>
            <a:endParaRPr lang="es-ES" b="1" u="sng" dirty="0">
              <a:latin typeface="Times New Roman" panose="02020603050405020304" pitchFamily="18" charset="0"/>
              <a:ea typeface="Times New Roman" panose="02020603050405020304" pitchFamily="18" charset="0"/>
            </a:endParaRPr>
          </a:p>
          <a:p>
            <a:r>
              <a:rPr lang="es-ES" dirty="0">
                <a:latin typeface="Franklin Gothic Book" panose="020B0503020102020204" pitchFamily="34" charset="0"/>
                <a:ea typeface="Times New Roman" panose="02020603050405020304" pitchFamily="18" charset="0"/>
                <a:cs typeface="Times New Roman" panose="02020603050405020304" pitchFamily="18" charset="0"/>
              </a:rPr>
              <a:t>Se cargarán en los repositorios esquemas LOM. </a:t>
            </a:r>
            <a:endParaRPr lang="es-ES" dirty="0"/>
          </a:p>
        </p:txBody>
      </p:sp>
    </p:spTree>
    <p:extLst>
      <p:ext uri="{BB962C8B-B14F-4D97-AF65-F5344CB8AC3E}">
        <p14:creationId xmlns:p14="http://schemas.microsoft.com/office/powerpoint/2010/main" val="3257942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64065" y="763398"/>
            <a:ext cx="10175847" cy="4280916"/>
          </a:xfrm>
          <a:prstGeom prst="rect">
            <a:avLst/>
          </a:prstGeom>
        </p:spPr>
        <p:txBody>
          <a:bodyPr wrap="square">
            <a:spAutoFit/>
          </a:bodyPr>
          <a:lstStyle/>
          <a:p>
            <a:pPr algn="just">
              <a:lnSpc>
                <a:spcPct val="107000"/>
              </a:lnSpc>
              <a:spcAft>
                <a:spcPts val="800"/>
              </a:spcAft>
            </a:pPr>
            <a:r>
              <a:rPr lang="es-ES" b="1" dirty="0">
                <a:solidFill>
                  <a:srgbClr val="002060"/>
                </a:solidFill>
                <a:latin typeface="Franklin Gothic Book" panose="020B0503020102020204" pitchFamily="34" charset="0"/>
                <a:ea typeface="Calibri" panose="020F0502020204030204" pitchFamily="34" charset="0"/>
                <a:cs typeface="Calibri" panose="020F0502020204030204" pitchFamily="34" charset="0"/>
              </a:rPr>
              <a:t>SERVICIOS DE VALOR AÑADIDO</a:t>
            </a:r>
            <a:endParaRPr lang="es-E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ES" b="1" u="sng" dirty="0">
                <a:latin typeface="Franklin Gothic Book" panose="020B0503020102020204" pitchFamily="34" charset="0"/>
                <a:ea typeface="Times New Roman" panose="02020603050405020304" pitchFamily="18" charset="0"/>
                <a:cs typeface="Times New Roman" panose="02020603050405020304" pitchFamily="18" charset="0"/>
              </a:rPr>
              <a:t>Módulo de Estadísticas</a:t>
            </a:r>
            <a:endParaRPr lang="es-ES" b="1" u="sng"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ES" dirty="0">
                <a:latin typeface="Franklin Gothic Book" panose="020B0503020102020204" pitchFamily="34" charset="0"/>
                <a:ea typeface="Times New Roman" panose="02020603050405020304" pitchFamily="18" charset="0"/>
                <a:cs typeface="Times New Roman" panose="02020603050405020304" pitchFamily="18" charset="0"/>
              </a:rPr>
              <a:t> </a:t>
            </a:r>
            <a:endParaRPr lang="es-ES" dirty="0">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07000"/>
              </a:lnSpc>
              <a:spcAft>
                <a:spcPts val="0"/>
              </a:spcAft>
            </a:pPr>
            <a:r>
              <a:rPr lang="es-ES" dirty="0">
                <a:latin typeface="Franklin Gothic Book" panose="020B0503020102020204" pitchFamily="34" charset="0"/>
                <a:ea typeface="Times New Roman" panose="02020603050405020304" pitchFamily="18" charset="0"/>
                <a:cs typeface="Times New Roman" panose="02020603050405020304" pitchFamily="18" charset="0"/>
              </a:rPr>
              <a:t>Los repositorios BUCLE deberán disponer de una herramienta de análisis estadístico y obtención de informes, no necesariamente debe ser el módulo nativo de </a:t>
            </a:r>
            <a:r>
              <a:rPr lang="es-ES" dirty="0" err="1">
                <a:latin typeface="Franklin Gothic Book" panose="020B0503020102020204" pitchFamily="34" charset="0"/>
                <a:ea typeface="Times New Roman" panose="02020603050405020304" pitchFamily="18" charset="0"/>
                <a:cs typeface="Times New Roman" panose="02020603050405020304" pitchFamily="18" charset="0"/>
              </a:rPr>
              <a:t>DSpace</a:t>
            </a:r>
            <a:r>
              <a:rPr lang="es-ES" dirty="0">
                <a:latin typeface="Franklin Gothic Book" panose="020B0503020102020204" pitchFamily="34" charset="0"/>
                <a:ea typeface="Times New Roman" panose="02020603050405020304" pitchFamily="18" charset="0"/>
                <a:cs typeface="Times New Roman" panose="02020603050405020304" pitchFamily="18" charset="0"/>
              </a:rPr>
              <a:t>.</a:t>
            </a:r>
            <a:endParaRPr lang="es-ES"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5000"/>
              </a:lnSpc>
              <a:spcAft>
                <a:spcPts val="0"/>
              </a:spcAft>
              <a:buFont typeface="Symbol" panose="05050102010706020507" pitchFamily="18" charset="2"/>
              <a:buChar char=""/>
            </a:pPr>
            <a:r>
              <a:rPr lang="es-ES" dirty="0">
                <a:latin typeface="Franklin Gothic Book" panose="020B0503020102020204" pitchFamily="34" charset="0"/>
                <a:ea typeface="Times New Roman" panose="02020603050405020304" pitchFamily="18" charset="0"/>
                <a:cs typeface="Times New Roman" panose="02020603050405020304" pitchFamily="18" charset="0"/>
              </a:rPr>
              <a:t>Estadísticas de uso. Esta herramienta debe permitir la obtención de una amplia variedad de datos estadísticos, como mínimo deberá ofrecer datos sobre visitas, descargas y localización geográfica de las mismas. Estos datos deberán poder relacionarse con cada uno de los autores. Además, a partir de esta información estadística será posible obtener informes en diferentes formatos (hojas de cálculo, gráficos, mapas, etc.). Por otro lado, es imprescindible la integración del “histórico” de estadísticas en cada uno de los repositorios.</a:t>
            </a:r>
            <a:endParaRPr lang="es-ES" dirty="0"/>
          </a:p>
          <a:p>
            <a:pPr marL="342900" lvl="0" indent="-342900" algn="just">
              <a:lnSpc>
                <a:spcPct val="105000"/>
              </a:lnSpc>
              <a:spcAft>
                <a:spcPts val="0"/>
              </a:spcAft>
              <a:buFont typeface="Symbol" panose="05050102010706020507" pitchFamily="18" charset="2"/>
              <a:buChar char=""/>
            </a:pPr>
            <a:r>
              <a:rPr lang="es-ES" dirty="0">
                <a:latin typeface="Franklin Gothic Book" panose="020B0503020102020204" pitchFamily="34" charset="0"/>
                <a:ea typeface="Times New Roman" panose="02020603050405020304" pitchFamily="18" charset="0"/>
                <a:cs typeface="Times New Roman" panose="02020603050405020304" pitchFamily="18" charset="0"/>
              </a:rPr>
              <a:t>Estadísticas administrativas. Esta herramienta debe permitir obtener datos globales: número total de ítems, de colecciones, de comunidades y </a:t>
            </a:r>
            <a:r>
              <a:rPr lang="es-ES" dirty="0" err="1">
                <a:latin typeface="Franklin Gothic Book" panose="020B0503020102020204" pitchFamily="34" charset="0"/>
                <a:ea typeface="Times New Roman" panose="02020603050405020304" pitchFamily="18" charset="0"/>
                <a:cs typeface="Times New Roman" panose="02020603050405020304" pitchFamily="18" charset="0"/>
              </a:rPr>
              <a:t>subcomunidades</a:t>
            </a:r>
            <a:r>
              <a:rPr lang="es-ES" dirty="0">
                <a:latin typeface="Franklin Gothic Book" panose="020B0503020102020204" pitchFamily="34" charset="0"/>
                <a:ea typeface="Times New Roman" panose="02020603050405020304" pitchFamily="18" charset="0"/>
                <a:cs typeface="Times New Roman" panose="02020603050405020304" pitchFamily="18" charset="0"/>
              </a:rPr>
              <a:t>, etc. Además, se deberá poder acceder a la evolución de esta información a lo largo del tiempo</a:t>
            </a:r>
            <a:r>
              <a:rPr lang="es-ES" dirty="0" smtClean="0">
                <a:latin typeface="Franklin Gothic Book" panose="020B0503020102020204" pitchFamily="34" charset="0"/>
                <a:ea typeface="Times New Roman" panose="02020603050405020304" pitchFamily="18" charset="0"/>
                <a:cs typeface="Times New Roman" panose="02020603050405020304" pitchFamily="18" charset="0"/>
              </a:rPr>
              <a:t>.</a:t>
            </a:r>
            <a:endParaRPr lang="es-ES" dirty="0"/>
          </a:p>
        </p:txBody>
      </p:sp>
    </p:spTree>
    <p:extLst>
      <p:ext uri="{BB962C8B-B14F-4D97-AF65-F5344CB8AC3E}">
        <p14:creationId xmlns:p14="http://schemas.microsoft.com/office/powerpoint/2010/main" val="1245027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11728" y="1"/>
            <a:ext cx="11182525" cy="6019597"/>
          </a:xfrm>
          <a:prstGeom prst="rect">
            <a:avLst/>
          </a:prstGeom>
        </p:spPr>
        <p:txBody>
          <a:bodyPr wrap="square">
            <a:spAutoFit/>
          </a:bodyPr>
          <a:lstStyle/>
          <a:p>
            <a:pPr algn="just">
              <a:lnSpc>
                <a:spcPct val="107000"/>
              </a:lnSpc>
              <a:spcAft>
                <a:spcPts val="0"/>
              </a:spcAft>
            </a:pPr>
            <a:endParaRPr lang="es-ES" b="1" u="sng" dirty="0" smtClean="0">
              <a:latin typeface="Franklin Gothic Book" panose="020B0503020102020204" pitchFamily="34" charset="0"/>
              <a:ea typeface="Times New Roman" panose="02020603050405020304" pitchFamily="18" charset="0"/>
              <a:cs typeface="Times New Roman" panose="02020603050405020304" pitchFamily="18" charset="0"/>
            </a:endParaRPr>
          </a:p>
          <a:p>
            <a:pPr algn="just">
              <a:lnSpc>
                <a:spcPct val="107000"/>
              </a:lnSpc>
              <a:spcAft>
                <a:spcPts val="0"/>
              </a:spcAft>
            </a:pPr>
            <a:r>
              <a:rPr lang="es-ES" b="1" u="sng" dirty="0" smtClean="0">
                <a:latin typeface="Franklin Gothic Book" panose="020B0503020102020204" pitchFamily="34" charset="0"/>
                <a:ea typeface="Times New Roman" panose="02020603050405020304" pitchFamily="18" charset="0"/>
                <a:cs typeface="Times New Roman" panose="02020603050405020304" pitchFamily="18" charset="0"/>
              </a:rPr>
              <a:t>Utilización </a:t>
            </a:r>
            <a:r>
              <a:rPr lang="es-ES" b="1" u="sng" dirty="0">
                <a:latin typeface="Franklin Gothic Book" panose="020B0503020102020204" pitchFamily="34" charset="0"/>
                <a:ea typeface="Times New Roman" panose="02020603050405020304" pitchFamily="18" charset="0"/>
                <a:cs typeface="Times New Roman" panose="02020603050405020304" pitchFamily="18" charset="0"/>
              </a:rPr>
              <a:t>de </a:t>
            </a:r>
            <a:r>
              <a:rPr lang="es-ES" b="1" u="sng" dirty="0" err="1">
                <a:latin typeface="Franklin Gothic Book" panose="020B0503020102020204" pitchFamily="34" charset="0"/>
                <a:ea typeface="Times New Roman" panose="02020603050405020304" pitchFamily="18" charset="0"/>
                <a:cs typeface="Times New Roman" panose="02020603050405020304" pitchFamily="18" charset="0"/>
              </a:rPr>
              <a:t>APIs</a:t>
            </a:r>
            <a:r>
              <a:rPr lang="es-ES" b="1" u="sng" dirty="0">
                <a:latin typeface="Franklin Gothic Book" panose="020B0503020102020204" pitchFamily="34" charset="0"/>
                <a:ea typeface="Times New Roman" panose="02020603050405020304" pitchFamily="18" charset="0"/>
                <a:cs typeface="Times New Roman" panose="02020603050405020304" pitchFamily="18" charset="0"/>
              </a:rPr>
              <a:t>.</a:t>
            </a:r>
            <a:endParaRPr lang="es-ES" b="1" u="sng"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ES" dirty="0">
                <a:latin typeface="Franklin Gothic Book" panose="020B0503020102020204" pitchFamily="34" charset="0"/>
                <a:ea typeface="Times New Roman" panose="02020603050405020304" pitchFamily="18" charset="0"/>
                <a:cs typeface="Times New Roman" panose="02020603050405020304" pitchFamily="18" charset="0"/>
              </a:rPr>
              <a:t> </a:t>
            </a:r>
            <a:endParaRPr lang="es-ES" dirty="0">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07000"/>
              </a:lnSpc>
              <a:spcAft>
                <a:spcPts val="0"/>
              </a:spcAft>
            </a:pPr>
            <a:r>
              <a:rPr lang="es-ES" dirty="0">
                <a:latin typeface="Franklin Gothic Book" panose="020B0503020102020204" pitchFamily="34" charset="0"/>
                <a:ea typeface="Times New Roman" panose="02020603050405020304" pitchFamily="18" charset="0"/>
                <a:cs typeface="Times New Roman" panose="02020603050405020304" pitchFamily="18" charset="0"/>
              </a:rPr>
              <a:t>Los repositorios BUCLE requerirán conexiones con diferentes </a:t>
            </a:r>
            <a:r>
              <a:rPr lang="es-ES" dirty="0" err="1">
                <a:latin typeface="Franklin Gothic Book" panose="020B0503020102020204" pitchFamily="34" charset="0"/>
                <a:ea typeface="Times New Roman" panose="02020603050405020304" pitchFamily="18" charset="0"/>
                <a:cs typeface="Times New Roman" panose="02020603050405020304" pitchFamily="18" charset="0"/>
              </a:rPr>
              <a:t>APIs</a:t>
            </a:r>
            <a:r>
              <a:rPr lang="es-ES" dirty="0">
                <a:latin typeface="Franklin Gothic Book" panose="020B0503020102020204" pitchFamily="34" charset="0"/>
                <a:ea typeface="Times New Roman" panose="02020603050405020304" pitchFamily="18" charset="0"/>
                <a:cs typeface="Times New Roman" panose="02020603050405020304" pitchFamily="18" charset="0"/>
              </a:rPr>
              <a:t> de </a:t>
            </a:r>
            <a:r>
              <a:rPr lang="es-ES" dirty="0" err="1">
                <a:latin typeface="Franklin Gothic Book" panose="020B0503020102020204" pitchFamily="34" charset="0"/>
                <a:ea typeface="Times New Roman" panose="02020603050405020304" pitchFamily="18" charset="0"/>
                <a:cs typeface="Times New Roman" panose="02020603050405020304" pitchFamily="18" charset="0"/>
              </a:rPr>
              <a:t>agregadores</a:t>
            </a:r>
            <a:r>
              <a:rPr lang="es-ES" dirty="0">
                <a:latin typeface="Franklin Gothic Book" panose="020B0503020102020204" pitchFamily="34" charset="0"/>
                <a:ea typeface="Times New Roman" panose="02020603050405020304" pitchFamily="18" charset="0"/>
                <a:cs typeface="Times New Roman" panose="02020603050405020304" pitchFamily="18" charset="0"/>
              </a:rPr>
              <a:t> de contenido con el fin de enriquecer su contenido.</a:t>
            </a:r>
            <a:endParaRPr lang="es-ES" dirty="0">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07000"/>
              </a:lnSpc>
              <a:spcAft>
                <a:spcPts val="0"/>
              </a:spcAft>
            </a:pPr>
            <a:r>
              <a:rPr lang="es-ES" dirty="0">
                <a:latin typeface="Franklin Gothic Book" panose="020B0503020102020204" pitchFamily="34" charset="0"/>
                <a:ea typeface="Times New Roman" panose="02020603050405020304" pitchFamily="18" charset="0"/>
                <a:cs typeface="Times New Roman" panose="02020603050405020304" pitchFamily="18" charset="0"/>
              </a:rPr>
              <a:t> </a:t>
            </a:r>
            <a:endParaRPr lang="es-ES" dirty="0">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07000"/>
              </a:lnSpc>
              <a:spcAft>
                <a:spcPts val="0"/>
              </a:spcAft>
            </a:pPr>
            <a:r>
              <a:rPr lang="es-ES" dirty="0">
                <a:latin typeface="Franklin Gothic Book" panose="020B0503020102020204" pitchFamily="34" charset="0"/>
                <a:ea typeface="Times New Roman" panose="02020603050405020304" pitchFamily="18" charset="0"/>
                <a:cs typeface="Times New Roman" panose="02020603050405020304" pitchFamily="18" charset="0"/>
              </a:rPr>
              <a:t>De manera obligatoria los repositorios BUCLE se conectarán con la API de </a:t>
            </a:r>
            <a:r>
              <a:rPr lang="es-ES" dirty="0" err="1">
                <a:latin typeface="Franklin Gothic Book" panose="020B0503020102020204" pitchFamily="34" charset="0"/>
                <a:ea typeface="Times New Roman" panose="02020603050405020304" pitchFamily="18" charset="0"/>
                <a:cs typeface="Times New Roman" panose="02020603050405020304" pitchFamily="18" charset="0"/>
              </a:rPr>
              <a:t>OpenAire</a:t>
            </a:r>
            <a:r>
              <a:rPr lang="es-ES" dirty="0">
                <a:latin typeface="Franklin Gothic Book" panose="020B0503020102020204" pitchFamily="34" charset="0"/>
                <a:ea typeface="Times New Roman" panose="02020603050405020304" pitchFamily="18" charset="0"/>
                <a:cs typeface="Times New Roman" panose="02020603050405020304" pitchFamily="18" charset="0"/>
              </a:rPr>
              <a:t> (</a:t>
            </a:r>
            <a:r>
              <a:rPr lang="es-ES" dirty="0">
                <a:latin typeface="Franklin Gothic Book" panose="020B0503020102020204" pitchFamily="34" charset="0"/>
                <a:ea typeface="Times New Roman" panose="02020603050405020304" pitchFamily="18" charset="0"/>
                <a:cs typeface="Times New Roman" panose="02020603050405020304" pitchFamily="18" charset="0"/>
                <a:hlinkClick r:id="rId2"/>
              </a:rPr>
              <a:t>http://api.openaire.eu/</a:t>
            </a:r>
            <a:r>
              <a:rPr lang="es-ES" dirty="0">
                <a:latin typeface="Franklin Gothic Book" panose="020B0503020102020204" pitchFamily="34" charset="0"/>
                <a:ea typeface="Times New Roman" panose="02020603050405020304" pitchFamily="18" charset="0"/>
                <a:cs typeface="Times New Roman" panose="02020603050405020304" pitchFamily="18" charset="0"/>
              </a:rPr>
              <a:t>) con el objetivo de recopilar la información asociada a proyectos europeos concedidos a cada una de las cuatro universidades para de esta forma añadir o enriquecer los registros de cada uno de los repositorios.</a:t>
            </a:r>
            <a:endParaRPr lang="es-E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ES" dirty="0">
                <a:latin typeface="Franklin Gothic Book" panose="020B0503020102020204" pitchFamily="34" charset="0"/>
                <a:ea typeface="Times New Roman" panose="02020603050405020304" pitchFamily="18" charset="0"/>
                <a:cs typeface="Times New Roman" panose="02020603050405020304" pitchFamily="18" charset="0"/>
              </a:rPr>
              <a:t> </a:t>
            </a:r>
            <a:endParaRPr lang="es-E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ES" b="1" u="sng" dirty="0" smtClean="0">
                <a:latin typeface="Franklin Gothic Book" panose="020B0503020102020204" pitchFamily="34" charset="0"/>
                <a:ea typeface="Times New Roman" panose="02020603050405020304" pitchFamily="18" charset="0"/>
                <a:cs typeface="Times New Roman" panose="02020603050405020304" pitchFamily="18" charset="0"/>
              </a:rPr>
              <a:t>Conector </a:t>
            </a:r>
            <a:r>
              <a:rPr lang="es-ES" b="1" u="sng" dirty="0">
                <a:latin typeface="Franklin Gothic Book" panose="020B0503020102020204" pitchFamily="34" charset="0"/>
                <a:ea typeface="Times New Roman" panose="02020603050405020304" pitchFamily="18" charset="0"/>
                <a:cs typeface="Times New Roman" panose="02020603050405020304" pitchFamily="18" charset="0"/>
              </a:rPr>
              <a:t>de redes </a:t>
            </a:r>
            <a:r>
              <a:rPr lang="es-ES" b="1" u="sng" dirty="0" smtClean="0">
                <a:latin typeface="Franklin Gothic Book" panose="020B0503020102020204" pitchFamily="34" charset="0"/>
                <a:ea typeface="Times New Roman" panose="02020603050405020304" pitchFamily="18" charset="0"/>
                <a:cs typeface="Times New Roman" panose="02020603050405020304" pitchFamily="18" charset="0"/>
              </a:rPr>
              <a:t>sociales</a:t>
            </a:r>
            <a:endParaRPr lang="es-ES" b="1" u="sng"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ES" dirty="0">
                <a:latin typeface="Franklin Gothic Book" panose="020B0503020102020204" pitchFamily="34" charset="0"/>
                <a:ea typeface="Times New Roman" panose="02020603050405020304" pitchFamily="18" charset="0"/>
                <a:cs typeface="Times New Roman" panose="02020603050405020304" pitchFamily="18" charset="0"/>
              </a:rPr>
              <a:t> </a:t>
            </a:r>
            <a:endParaRPr lang="es-ES" dirty="0">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07000"/>
              </a:lnSpc>
              <a:spcAft>
                <a:spcPts val="0"/>
              </a:spcAft>
            </a:pPr>
            <a:r>
              <a:rPr lang="es-ES" dirty="0">
                <a:latin typeface="Franklin Gothic Book" panose="020B0503020102020204" pitchFamily="34" charset="0"/>
                <a:ea typeface="Times New Roman" panose="02020603050405020304" pitchFamily="18" charset="0"/>
                <a:cs typeface="Times New Roman" panose="02020603050405020304" pitchFamily="18" charset="0"/>
              </a:rPr>
              <a:t>Los repositorios BUCLE permitirán compartir la información asociada a sus registros en diferentes redes sociales.</a:t>
            </a:r>
            <a:endParaRPr lang="es-ES" dirty="0">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07000"/>
              </a:lnSpc>
              <a:spcAft>
                <a:spcPts val="0"/>
              </a:spcAft>
            </a:pPr>
            <a:r>
              <a:rPr lang="es-ES" dirty="0">
                <a:latin typeface="Franklin Gothic Book" panose="020B0503020102020204" pitchFamily="34" charset="0"/>
                <a:ea typeface="Times New Roman" panose="02020603050405020304" pitchFamily="18" charset="0"/>
                <a:cs typeface="Times New Roman" panose="02020603050405020304" pitchFamily="18" charset="0"/>
              </a:rPr>
              <a:t> </a:t>
            </a:r>
            <a:endParaRPr lang="es-ES" dirty="0">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07000"/>
              </a:lnSpc>
              <a:spcAft>
                <a:spcPts val="0"/>
              </a:spcAft>
            </a:pPr>
            <a:r>
              <a:rPr lang="es-ES" dirty="0">
                <a:latin typeface="Franklin Gothic Book" panose="020B0503020102020204" pitchFamily="34" charset="0"/>
                <a:ea typeface="Times New Roman" panose="02020603050405020304" pitchFamily="18" charset="0"/>
                <a:cs typeface="Times New Roman" panose="02020603050405020304" pitchFamily="18" charset="0"/>
              </a:rPr>
              <a:t>Además, los repositorios permitirán la exportación de referencias bibliográficas a diferentes gestores bibliográficos: </a:t>
            </a:r>
            <a:r>
              <a:rPr lang="es-ES" dirty="0" err="1">
                <a:latin typeface="Franklin Gothic Book" panose="020B0503020102020204" pitchFamily="34" charset="0"/>
                <a:ea typeface="Times New Roman" panose="02020603050405020304" pitchFamily="18" charset="0"/>
                <a:cs typeface="Times New Roman" panose="02020603050405020304" pitchFamily="18" charset="0"/>
              </a:rPr>
              <a:t>Endnote</a:t>
            </a:r>
            <a:r>
              <a:rPr lang="es-ES" dirty="0">
                <a:latin typeface="Franklin Gothic Book" panose="020B0503020102020204" pitchFamily="34" charset="0"/>
                <a:ea typeface="Times New Roman" panose="02020603050405020304" pitchFamily="18" charset="0"/>
                <a:cs typeface="Times New Roman" panose="02020603050405020304" pitchFamily="18" charset="0"/>
              </a:rPr>
              <a:t>, </a:t>
            </a:r>
            <a:r>
              <a:rPr lang="es-ES" dirty="0" err="1">
                <a:latin typeface="Franklin Gothic Book" panose="020B0503020102020204" pitchFamily="34" charset="0"/>
                <a:ea typeface="Times New Roman" panose="02020603050405020304" pitchFamily="18" charset="0"/>
                <a:cs typeface="Times New Roman" panose="02020603050405020304" pitchFamily="18" charset="0"/>
              </a:rPr>
              <a:t>Mendeley</a:t>
            </a:r>
            <a:r>
              <a:rPr lang="es-ES" dirty="0">
                <a:latin typeface="Franklin Gothic Book" panose="020B0503020102020204" pitchFamily="34" charset="0"/>
                <a:ea typeface="Times New Roman" panose="02020603050405020304" pitchFamily="18" charset="0"/>
                <a:cs typeface="Times New Roman" panose="02020603050405020304" pitchFamily="18" charset="0"/>
              </a:rPr>
              <a:t>, </a:t>
            </a:r>
            <a:r>
              <a:rPr lang="es-ES" dirty="0" err="1">
                <a:latin typeface="Franklin Gothic Book" panose="020B0503020102020204" pitchFamily="34" charset="0"/>
                <a:ea typeface="Times New Roman" panose="02020603050405020304" pitchFamily="18" charset="0"/>
                <a:cs typeface="Times New Roman" panose="02020603050405020304" pitchFamily="18" charset="0"/>
              </a:rPr>
              <a:t>RefWorks</a:t>
            </a:r>
            <a:r>
              <a:rPr lang="es-ES" dirty="0">
                <a:latin typeface="Franklin Gothic Book" panose="020B0503020102020204" pitchFamily="34" charset="0"/>
                <a:ea typeface="Times New Roman" panose="02020603050405020304" pitchFamily="18" charset="0"/>
                <a:cs typeface="Times New Roman" panose="02020603050405020304" pitchFamily="18" charset="0"/>
              </a:rPr>
              <a:t> y </a:t>
            </a:r>
            <a:r>
              <a:rPr lang="es-ES" dirty="0" err="1">
                <a:latin typeface="Franklin Gothic Book" panose="020B0503020102020204" pitchFamily="34" charset="0"/>
                <a:ea typeface="Times New Roman" panose="02020603050405020304" pitchFamily="18" charset="0"/>
                <a:cs typeface="Times New Roman" panose="02020603050405020304" pitchFamily="18" charset="0"/>
              </a:rPr>
              <a:t>Zotero</a:t>
            </a:r>
            <a:r>
              <a:rPr lang="es-ES" dirty="0">
                <a:latin typeface="Franklin Gothic Book" panose="020B0503020102020204" pitchFamily="34" charset="0"/>
                <a:ea typeface="Times New Roman" panose="02020603050405020304" pitchFamily="18" charset="0"/>
                <a:cs typeface="Times New Roman" panose="02020603050405020304" pitchFamily="18" charset="0"/>
              </a:rPr>
              <a:t>. Por otro lado, deberá existir la posibilidad de exportar no solo ítems individualmente sino también grupos de registros obtenidos como resultado de una búsqueda en los repositorios.</a:t>
            </a:r>
            <a:endParaRPr lang="es-ES" dirty="0">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07000"/>
              </a:lnSpc>
              <a:spcAft>
                <a:spcPts val="0"/>
              </a:spcAft>
            </a:pPr>
            <a:r>
              <a:rPr lang="es-ES" dirty="0">
                <a:latin typeface="Franklin Gothic Book" panose="020B0503020102020204" pitchFamily="34" charset="0"/>
                <a:ea typeface="Times New Roman" panose="02020603050405020304" pitchFamily="18" charset="0"/>
                <a:cs typeface="Times New Roman" panose="02020603050405020304" pitchFamily="18" charset="0"/>
              </a:rPr>
              <a:t> </a:t>
            </a:r>
            <a:endParaRPr lang="es-E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686895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36228" y="151002"/>
            <a:ext cx="11308359" cy="5407506"/>
          </a:xfrm>
          <a:prstGeom prst="rect">
            <a:avLst/>
          </a:prstGeom>
        </p:spPr>
        <p:txBody>
          <a:bodyPr wrap="square">
            <a:spAutoFit/>
          </a:bodyPr>
          <a:lstStyle/>
          <a:p>
            <a:pPr algn="just">
              <a:lnSpc>
                <a:spcPct val="107000"/>
              </a:lnSpc>
              <a:spcAft>
                <a:spcPts val="0"/>
              </a:spcAft>
            </a:pPr>
            <a:r>
              <a:rPr lang="es-ES" b="1" u="sng" dirty="0">
                <a:latin typeface="Franklin Gothic Book" panose="020B0503020102020204" pitchFamily="34" charset="0"/>
                <a:ea typeface="Times New Roman" panose="02020603050405020304" pitchFamily="18" charset="0"/>
                <a:cs typeface="Times New Roman" panose="02020603050405020304" pitchFamily="18" charset="0"/>
              </a:rPr>
              <a:t>Impacto y métricas complementarias.</a:t>
            </a:r>
            <a:endParaRPr lang="es-ES" b="1" u="sng"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ES" dirty="0">
                <a:latin typeface="Franklin Gothic Book" panose="020B0503020102020204" pitchFamily="34" charset="0"/>
                <a:ea typeface="Times New Roman" panose="02020603050405020304" pitchFamily="18" charset="0"/>
                <a:cs typeface="Times New Roman" panose="02020603050405020304" pitchFamily="18" charset="0"/>
              </a:rPr>
              <a:t> </a:t>
            </a:r>
            <a:endParaRPr lang="es-ES" dirty="0">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07000"/>
              </a:lnSpc>
              <a:spcAft>
                <a:spcPts val="0"/>
              </a:spcAft>
            </a:pPr>
            <a:r>
              <a:rPr lang="es-ES" dirty="0">
                <a:latin typeface="Franklin Gothic Book" panose="020B0503020102020204" pitchFamily="34" charset="0"/>
                <a:ea typeface="Times New Roman" panose="02020603050405020304" pitchFamily="18" charset="0"/>
                <a:cs typeface="Times New Roman" panose="02020603050405020304" pitchFamily="18" charset="0"/>
              </a:rPr>
              <a:t>Los repositorios BUCLE deberán poder consultar los datos de impacto de los autores y de los registros contenidos en los repositorios. Al menos será obligatorio acceder a esta información ofrecida por: SCOPUS, WOS, </a:t>
            </a:r>
            <a:r>
              <a:rPr lang="es-ES" dirty="0" err="1">
                <a:latin typeface="Franklin Gothic Book" panose="020B0503020102020204" pitchFamily="34" charset="0"/>
                <a:ea typeface="Times New Roman" panose="02020603050405020304" pitchFamily="18" charset="0"/>
                <a:cs typeface="Times New Roman" panose="02020603050405020304" pitchFamily="18" charset="0"/>
              </a:rPr>
              <a:t>Academic</a:t>
            </a:r>
            <a:r>
              <a:rPr lang="es-ES" dirty="0">
                <a:latin typeface="Franklin Gothic Book" panose="020B0503020102020204" pitchFamily="34" charset="0"/>
                <a:ea typeface="Times New Roman" panose="02020603050405020304" pitchFamily="18" charset="0"/>
                <a:cs typeface="Times New Roman" panose="02020603050405020304" pitchFamily="18" charset="0"/>
              </a:rPr>
              <a:t> </a:t>
            </a:r>
            <a:r>
              <a:rPr lang="es-ES" dirty="0" err="1">
                <a:latin typeface="Franklin Gothic Book" panose="020B0503020102020204" pitchFamily="34" charset="0"/>
                <a:ea typeface="Times New Roman" panose="02020603050405020304" pitchFamily="18" charset="0"/>
                <a:cs typeface="Times New Roman" panose="02020603050405020304" pitchFamily="18" charset="0"/>
              </a:rPr>
              <a:t>Search</a:t>
            </a:r>
            <a:r>
              <a:rPr lang="es-ES" dirty="0">
                <a:latin typeface="Franklin Gothic Book" panose="020B0503020102020204" pitchFamily="34" charset="0"/>
                <a:ea typeface="Times New Roman" panose="02020603050405020304" pitchFamily="18" charset="0"/>
                <a:cs typeface="Times New Roman" panose="02020603050405020304" pitchFamily="18" charset="0"/>
              </a:rPr>
              <a:t>, Google </a:t>
            </a:r>
            <a:r>
              <a:rPr lang="es-ES" dirty="0" err="1">
                <a:latin typeface="Franklin Gothic Book" panose="020B0503020102020204" pitchFamily="34" charset="0"/>
                <a:ea typeface="Times New Roman" panose="02020603050405020304" pitchFamily="18" charset="0"/>
                <a:cs typeface="Times New Roman" panose="02020603050405020304" pitchFamily="18" charset="0"/>
              </a:rPr>
              <a:t>Scholar</a:t>
            </a:r>
            <a:r>
              <a:rPr lang="es-ES" dirty="0">
                <a:latin typeface="Franklin Gothic Book" panose="020B0503020102020204" pitchFamily="34" charset="0"/>
                <a:ea typeface="Times New Roman" panose="02020603050405020304" pitchFamily="18" charset="0"/>
                <a:cs typeface="Times New Roman" panose="02020603050405020304" pitchFamily="18" charset="0"/>
              </a:rPr>
              <a:t>, Almetric.com.</a:t>
            </a:r>
            <a:endParaRPr lang="es-E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ES" dirty="0">
                <a:solidFill>
                  <a:srgbClr val="808080"/>
                </a:solidFill>
                <a:latin typeface="Franklin Gothic Book" panose="020B0503020102020204" pitchFamily="34" charset="0"/>
                <a:ea typeface="Times New Roman" panose="02020603050405020304" pitchFamily="18" charset="0"/>
                <a:cs typeface="Calibri" panose="020F0502020204030204" pitchFamily="34" charset="0"/>
              </a:rPr>
              <a:t> </a:t>
            </a:r>
            <a:endParaRPr lang="es-E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ES" b="1" u="sng" dirty="0" smtClean="0">
                <a:latin typeface="Franklin Gothic Book" panose="020B0503020102020204" pitchFamily="34" charset="0"/>
                <a:ea typeface="Times New Roman" panose="02020603050405020304" pitchFamily="18" charset="0"/>
                <a:cs typeface="Times New Roman" panose="02020603050405020304" pitchFamily="18" charset="0"/>
              </a:rPr>
              <a:t>Enriquecimiento </a:t>
            </a:r>
            <a:r>
              <a:rPr lang="es-ES" b="1" u="sng" dirty="0">
                <a:latin typeface="Franklin Gothic Book" panose="020B0503020102020204" pitchFamily="34" charset="0"/>
                <a:ea typeface="Times New Roman" panose="02020603050405020304" pitchFamily="18" charset="0"/>
                <a:cs typeface="Times New Roman" panose="02020603050405020304" pitchFamily="18" charset="0"/>
              </a:rPr>
              <a:t>de cada uno de los repositorios.</a:t>
            </a:r>
            <a:endParaRPr lang="es-ES" b="1" u="sng" dirty="0">
              <a:latin typeface="Calibri" panose="020F0502020204030204" pitchFamily="34" charset="0"/>
              <a:ea typeface="Calibri" panose="020F0502020204030204" pitchFamily="34" charset="0"/>
              <a:cs typeface="Times New Roman" panose="02020603050405020304" pitchFamily="18" charset="0"/>
            </a:endParaRPr>
          </a:p>
          <a:p>
            <a:pPr marL="457200" algn="just">
              <a:spcAft>
                <a:spcPts val="0"/>
              </a:spcAft>
            </a:pPr>
            <a:r>
              <a:rPr lang="es-ES" dirty="0">
                <a:latin typeface="Franklin Gothic Book" panose="020B0503020102020204" pitchFamily="34" charset="0"/>
                <a:ea typeface="Times New Roman" panose="02020603050405020304" pitchFamily="18" charset="0"/>
                <a:cs typeface="Times New Roman" panose="02020603050405020304" pitchFamily="18" charset="0"/>
              </a:rPr>
              <a:t> </a:t>
            </a:r>
            <a:endParaRPr lang="es-ES" dirty="0"/>
          </a:p>
          <a:p>
            <a:pPr marL="228600" algn="just">
              <a:lnSpc>
                <a:spcPct val="107000"/>
              </a:lnSpc>
              <a:spcAft>
                <a:spcPts val="0"/>
              </a:spcAft>
            </a:pPr>
            <a:r>
              <a:rPr lang="es-ES" dirty="0" smtClean="0">
                <a:latin typeface="Franklin Gothic Book" panose="020B0503020102020204" pitchFamily="34" charset="0"/>
                <a:ea typeface="Times New Roman" panose="02020603050405020304" pitchFamily="18" charset="0"/>
                <a:cs typeface="Times New Roman" panose="02020603050405020304" pitchFamily="18" charset="0"/>
              </a:rPr>
              <a:t>Inclusión </a:t>
            </a:r>
            <a:r>
              <a:rPr lang="es-ES" dirty="0">
                <a:latin typeface="Franklin Gothic Book" panose="020B0503020102020204" pitchFamily="34" charset="0"/>
                <a:ea typeface="Times New Roman" panose="02020603050405020304" pitchFamily="18" charset="0"/>
                <a:cs typeface="Times New Roman" panose="02020603050405020304" pitchFamily="18" charset="0"/>
              </a:rPr>
              <a:t>de la producción científica de cada Universidad que haya sido financiada con fondos europeos y que esté sujeta a mandato de difusión en acceso abierto. De manera obligatoria se incluirán en cada uno de los repositorios los registros obtenidos del rastreo a través de la API </a:t>
            </a:r>
            <a:r>
              <a:rPr lang="es-ES" dirty="0" err="1">
                <a:latin typeface="Franklin Gothic Book" panose="020B0503020102020204" pitchFamily="34" charset="0"/>
                <a:ea typeface="Times New Roman" panose="02020603050405020304" pitchFamily="18" charset="0"/>
                <a:cs typeface="Times New Roman" panose="02020603050405020304" pitchFamily="18" charset="0"/>
              </a:rPr>
              <a:t>OpenAire</a:t>
            </a:r>
            <a:r>
              <a:rPr lang="es-ES" dirty="0">
                <a:latin typeface="Franklin Gothic Book" panose="020B0503020102020204" pitchFamily="34" charset="0"/>
                <a:ea typeface="Times New Roman" panose="02020603050405020304" pitchFamily="18" charset="0"/>
                <a:cs typeface="Times New Roman" panose="02020603050405020304" pitchFamily="18" charset="0"/>
              </a:rPr>
              <a:t>, contemplado en el anterior </a:t>
            </a:r>
            <a:r>
              <a:rPr lang="es-ES" dirty="0" smtClean="0">
                <a:latin typeface="Franklin Gothic Book" panose="020B0503020102020204" pitchFamily="34" charset="0"/>
                <a:ea typeface="Times New Roman" panose="02020603050405020304" pitchFamily="18" charset="0"/>
                <a:cs typeface="Times New Roman" panose="02020603050405020304" pitchFamily="18" charset="0"/>
              </a:rPr>
              <a:t>punto. </a:t>
            </a:r>
          </a:p>
          <a:p>
            <a:pPr marL="228600" algn="just">
              <a:lnSpc>
                <a:spcPct val="107000"/>
              </a:lnSpc>
              <a:spcAft>
                <a:spcPts val="0"/>
              </a:spcAft>
            </a:pPr>
            <a:endParaRPr lang="es-ES" dirty="0">
              <a:latin typeface="Franklin Gothic Book" panose="020B0503020102020204" pitchFamily="34" charset="0"/>
              <a:ea typeface="Times New Roman" panose="02020603050405020304" pitchFamily="18" charset="0"/>
              <a:cs typeface="Times New Roman" panose="02020603050405020304" pitchFamily="18" charset="0"/>
            </a:endParaRPr>
          </a:p>
          <a:p>
            <a:pPr marL="228600" algn="just">
              <a:lnSpc>
                <a:spcPct val="107000"/>
              </a:lnSpc>
              <a:spcAft>
                <a:spcPts val="0"/>
              </a:spcAft>
            </a:pPr>
            <a:r>
              <a:rPr lang="es-ES" dirty="0" smtClean="0">
                <a:latin typeface="Franklin Gothic Book" panose="020B0503020102020204" pitchFamily="34" charset="0"/>
                <a:ea typeface="Times New Roman" panose="02020603050405020304" pitchFamily="18" charset="0"/>
                <a:cs typeface="Times New Roman" panose="02020603050405020304" pitchFamily="18" charset="0"/>
              </a:rPr>
              <a:t>Está </a:t>
            </a:r>
            <a:r>
              <a:rPr lang="es-ES" dirty="0">
                <a:latin typeface="Franklin Gothic Book" panose="020B0503020102020204" pitchFamily="34" charset="0"/>
                <a:ea typeface="Times New Roman" panose="02020603050405020304" pitchFamily="18" charset="0"/>
                <a:cs typeface="Times New Roman" panose="02020603050405020304" pitchFamily="18" charset="0"/>
              </a:rPr>
              <a:t>inclusión comprenderá:</a:t>
            </a:r>
            <a:endParaRPr lang="es-ES" dirty="0">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07000"/>
              </a:lnSpc>
              <a:spcAft>
                <a:spcPts val="0"/>
              </a:spcAft>
            </a:pPr>
            <a:r>
              <a:rPr lang="es-ES" dirty="0">
                <a:latin typeface="Franklin Gothic Book" panose="020B0503020102020204" pitchFamily="34" charset="0"/>
                <a:ea typeface="Times New Roman" panose="02020603050405020304" pitchFamily="18" charset="0"/>
                <a:cs typeface="Times New Roman" panose="02020603050405020304" pitchFamily="18" charset="0"/>
              </a:rPr>
              <a:t> </a:t>
            </a:r>
            <a:r>
              <a:rPr lang="es-ES" dirty="0" smtClean="0">
                <a:latin typeface="Franklin Gothic Book" panose="020B0503020102020204" pitchFamily="34" charset="0"/>
                <a:ea typeface="Times New Roman" panose="02020603050405020304" pitchFamily="18" charset="0"/>
                <a:cs typeface="Times New Roman" panose="02020603050405020304" pitchFamily="18" charset="0"/>
              </a:rPr>
              <a:t>•</a:t>
            </a:r>
            <a:r>
              <a:rPr lang="es-ES" dirty="0">
                <a:latin typeface="Franklin Gothic Book" panose="020B0503020102020204" pitchFamily="34" charset="0"/>
                <a:ea typeface="Times New Roman" panose="02020603050405020304" pitchFamily="18" charset="0"/>
                <a:cs typeface="Times New Roman" panose="02020603050405020304" pitchFamily="18" charset="0"/>
              </a:rPr>
              <a:t>	La búsqueda e identificación en </a:t>
            </a:r>
            <a:r>
              <a:rPr lang="es-ES" dirty="0" err="1">
                <a:latin typeface="Franklin Gothic Book" panose="020B0503020102020204" pitchFamily="34" charset="0"/>
                <a:ea typeface="Times New Roman" panose="02020603050405020304" pitchFamily="18" charset="0"/>
                <a:cs typeface="Times New Roman" panose="02020603050405020304" pitchFamily="18" charset="0"/>
              </a:rPr>
              <a:t>OpenAire</a:t>
            </a:r>
            <a:r>
              <a:rPr lang="es-ES" dirty="0">
                <a:latin typeface="Franklin Gothic Book" panose="020B0503020102020204" pitchFamily="34" charset="0"/>
                <a:ea typeface="Times New Roman" panose="02020603050405020304" pitchFamily="18" charset="0"/>
                <a:cs typeface="Times New Roman" panose="02020603050405020304" pitchFamily="18" charset="0"/>
              </a:rPr>
              <a:t> de los documentos de cada una de las Universidades BUCLE.</a:t>
            </a:r>
            <a:endParaRPr lang="es-ES" dirty="0">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07000"/>
              </a:lnSpc>
              <a:spcAft>
                <a:spcPts val="0"/>
              </a:spcAft>
            </a:pPr>
            <a:r>
              <a:rPr lang="es-ES" dirty="0">
                <a:latin typeface="Franklin Gothic Book" panose="020B0503020102020204" pitchFamily="34" charset="0"/>
                <a:ea typeface="Times New Roman" panose="02020603050405020304" pitchFamily="18" charset="0"/>
                <a:cs typeface="Times New Roman" panose="02020603050405020304" pitchFamily="18" charset="0"/>
              </a:rPr>
              <a:t>•	La comprobación de que los documentos no se encuentren ya en el repositorio correspondiente con el fin de evitar duplicidades.</a:t>
            </a:r>
            <a:endParaRPr lang="es-ES" dirty="0">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07000"/>
              </a:lnSpc>
              <a:spcAft>
                <a:spcPts val="0"/>
              </a:spcAft>
            </a:pPr>
            <a:r>
              <a:rPr lang="es-ES" dirty="0">
                <a:latin typeface="Franklin Gothic Book" panose="020B0503020102020204" pitchFamily="34" charset="0"/>
                <a:ea typeface="Times New Roman" panose="02020603050405020304" pitchFamily="18" charset="0"/>
                <a:cs typeface="Times New Roman" panose="02020603050405020304" pitchFamily="18" charset="0"/>
              </a:rPr>
              <a:t>•	La descripción y depósito en la colección </a:t>
            </a:r>
            <a:r>
              <a:rPr lang="es-ES" dirty="0" err="1">
                <a:latin typeface="Franklin Gothic Book" panose="020B0503020102020204" pitchFamily="34" charset="0"/>
                <a:ea typeface="Times New Roman" panose="02020603050405020304" pitchFamily="18" charset="0"/>
                <a:cs typeface="Times New Roman" panose="02020603050405020304" pitchFamily="18" charset="0"/>
              </a:rPr>
              <a:t>OpenAire</a:t>
            </a:r>
            <a:r>
              <a:rPr lang="es-ES" dirty="0">
                <a:latin typeface="Franklin Gothic Book" panose="020B0503020102020204" pitchFamily="34" charset="0"/>
                <a:ea typeface="Times New Roman" panose="02020603050405020304" pitchFamily="18" charset="0"/>
                <a:cs typeface="Times New Roman" panose="02020603050405020304" pitchFamily="18" charset="0"/>
              </a:rPr>
              <a:t> de cada repositorio de los documentos hallados y que no se encuentren en los repositorios.</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169045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543574" y="780176"/>
            <a:ext cx="9664118" cy="2759602"/>
          </a:xfrm>
          <a:prstGeom prst="rect">
            <a:avLst/>
          </a:prstGeom>
        </p:spPr>
        <p:txBody>
          <a:bodyPr wrap="square">
            <a:spAutoFit/>
          </a:bodyPr>
          <a:lstStyle/>
          <a:p>
            <a:pPr marL="228600" algn="just">
              <a:lnSpc>
                <a:spcPct val="107000"/>
              </a:lnSpc>
              <a:spcAft>
                <a:spcPts val="0"/>
              </a:spcAft>
            </a:pPr>
            <a:r>
              <a:rPr lang="es-ES" b="1" u="sng" dirty="0" smtClean="0">
                <a:latin typeface="Franklin Gothic Book" panose="020B0503020102020204" pitchFamily="34" charset="0"/>
                <a:ea typeface="Times New Roman" panose="02020603050405020304" pitchFamily="18" charset="0"/>
                <a:cs typeface="Times New Roman" panose="02020603050405020304" pitchFamily="18" charset="0"/>
              </a:rPr>
              <a:t>Inclusión </a:t>
            </a:r>
            <a:r>
              <a:rPr lang="es-ES" b="1" u="sng" dirty="0">
                <a:latin typeface="Franklin Gothic Book" panose="020B0503020102020204" pitchFamily="34" charset="0"/>
                <a:ea typeface="Times New Roman" panose="02020603050405020304" pitchFamily="18" charset="0"/>
                <a:cs typeface="Times New Roman" panose="02020603050405020304" pitchFamily="18" charset="0"/>
              </a:rPr>
              <a:t>de los listados ORCID en todos los repositorios BUCLE</a:t>
            </a:r>
            <a:r>
              <a:rPr lang="es-ES" dirty="0" smtClean="0">
                <a:latin typeface="Franklin Gothic Book" panose="020B0503020102020204" pitchFamily="34" charset="0"/>
                <a:ea typeface="Times New Roman" panose="02020603050405020304" pitchFamily="18" charset="0"/>
                <a:cs typeface="Times New Roman" panose="02020603050405020304" pitchFamily="18" charset="0"/>
              </a:rPr>
              <a:t>.</a:t>
            </a:r>
          </a:p>
          <a:p>
            <a:pPr marL="228600" algn="just">
              <a:lnSpc>
                <a:spcPct val="107000"/>
              </a:lnSpc>
              <a:spcAft>
                <a:spcPts val="0"/>
              </a:spcAft>
            </a:pPr>
            <a:endParaRPr lang="es-ES" dirty="0">
              <a:latin typeface="Franklin Gothic Book" panose="020B0503020102020204" pitchFamily="34" charset="0"/>
              <a:ea typeface="Times New Roman" panose="02020603050405020304" pitchFamily="18" charset="0"/>
              <a:cs typeface="Times New Roman" panose="02020603050405020304" pitchFamily="18" charset="0"/>
            </a:endParaRPr>
          </a:p>
          <a:p>
            <a:pPr marL="228600" algn="just">
              <a:lnSpc>
                <a:spcPct val="107000"/>
              </a:lnSpc>
              <a:spcAft>
                <a:spcPts val="0"/>
              </a:spcAft>
            </a:pPr>
            <a:r>
              <a:rPr lang="es-ES" dirty="0" smtClean="0">
                <a:latin typeface="Franklin Gothic Book" panose="020B0503020102020204" pitchFamily="34" charset="0"/>
                <a:ea typeface="Times New Roman" panose="02020603050405020304" pitchFamily="18" charset="0"/>
                <a:cs typeface="Times New Roman" panose="02020603050405020304" pitchFamily="18" charset="0"/>
              </a:rPr>
              <a:t>Este </a:t>
            </a:r>
            <a:r>
              <a:rPr lang="es-ES" dirty="0">
                <a:latin typeface="Franklin Gothic Book" panose="020B0503020102020204" pitchFamily="34" charset="0"/>
                <a:ea typeface="Times New Roman" panose="02020603050405020304" pitchFamily="18" charset="0"/>
                <a:cs typeface="Times New Roman" panose="02020603050405020304" pitchFamily="18" charset="0"/>
              </a:rPr>
              <a:t>punto comprende:</a:t>
            </a:r>
            <a:endParaRPr lang="es-ES" dirty="0">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07000"/>
              </a:lnSpc>
              <a:spcAft>
                <a:spcPts val="0"/>
              </a:spcAft>
            </a:pPr>
            <a:r>
              <a:rPr lang="es-ES" dirty="0">
                <a:latin typeface="Franklin Gothic Book" panose="020B0503020102020204" pitchFamily="34" charset="0"/>
                <a:ea typeface="Times New Roman" panose="02020603050405020304" pitchFamily="18" charset="0"/>
                <a:cs typeface="Times New Roman" panose="02020603050405020304" pitchFamily="18" charset="0"/>
              </a:rPr>
              <a:t>•	Identificación de los autores de cada Institución que tengan identificador ORCID.</a:t>
            </a:r>
            <a:endParaRPr lang="es-ES" dirty="0">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07000"/>
              </a:lnSpc>
              <a:spcAft>
                <a:spcPts val="0"/>
              </a:spcAft>
            </a:pPr>
            <a:r>
              <a:rPr lang="es-ES" dirty="0">
                <a:latin typeface="Franklin Gothic Book" panose="020B0503020102020204" pitchFamily="34" charset="0"/>
                <a:ea typeface="Times New Roman" panose="02020603050405020304" pitchFamily="18" charset="0"/>
                <a:cs typeface="Times New Roman" panose="02020603050405020304" pitchFamily="18" charset="0"/>
              </a:rPr>
              <a:t>•	Inclusión del identificador de los autores con ORCID en el repositorio correspondiente.</a:t>
            </a:r>
            <a:endParaRPr lang="es-ES" dirty="0">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07000"/>
              </a:lnSpc>
              <a:spcAft>
                <a:spcPts val="0"/>
              </a:spcAft>
            </a:pPr>
            <a:r>
              <a:rPr lang="es-ES" dirty="0">
                <a:latin typeface="Franklin Gothic Book" panose="020B0503020102020204" pitchFamily="34" charset="0"/>
                <a:ea typeface="Times New Roman" panose="02020603050405020304" pitchFamily="18" charset="0"/>
                <a:cs typeface="Times New Roman" panose="02020603050405020304" pitchFamily="18" charset="0"/>
              </a:rPr>
              <a:t> </a:t>
            </a:r>
            <a:endParaRPr lang="es-ES" dirty="0">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07000"/>
              </a:lnSpc>
              <a:spcAft>
                <a:spcPts val="0"/>
              </a:spcAft>
            </a:pPr>
            <a:r>
              <a:rPr lang="es-ES" b="1" u="sng" dirty="0" smtClean="0">
                <a:latin typeface="Franklin Gothic Book" panose="020B0503020102020204" pitchFamily="34" charset="0"/>
                <a:ea typeface="Times New Roman" panose="02020603050405020304" pitchFamily="18" charset="0"/>
                <a:cs typeface="Times New Roman" panose="02020603050405020304" pitchFamily="18" charset="0"/>
              </a:rPr>
              <a:t>Normalización </a:t>
            </a:r>
            <a:r>
              <a:rPr lang="es-ES" b="1" u="sng" dirty="0">
                <a:latin typeface="Franklin Gothic Book" panose="020B0503020102020204" pitchFamily="34" charset="0"/>
                <a:ea typeface="Times New Roman" panose="02020603050405020304" pitchFamily="18" charset="0"/>
                <a:cs typeface="Times New Roman" panose="02020603050405020304" pitchFamily="18" charset="0"/>
              </a:rPr>
              <a:t>de las </a:t>
            </a:r>
            <a:r>
              <a:rPr lang="es-ES" b="1" u="sng" dirty="0" smtClean="0">
                <a:latin typeface="Franklin Gothic Book" panose="020B0503020102020204" pitchFamily="34" charset="0"/>
                <a:ea typeface="Times New Roman" panose="02020603050405020304" pitchFamily="18" charset="0"/>
                <a:cs typeface="Times New Roman" panose="02020603050405020304" pitchFamily="18" charset="0"/>
              </a:rPr>
              <a:t>autoridades</a:t>
            </a:r>
            <a:r>
              <a:rPr lang="es-ES" dirty="0" smtClean="0">
                <a:latin typeface="Franklin Gothic Book" panose="020B0503020102020204" pitchFamily="34" charset="0"/>
                <a:ea typeface="Times New Roman" panose="02020603050405020304" pitchFamily="18" charset="0"/>
                <a:cs typeface="Times New Roman" panose="02020603050405020304" pitchFamily="18" charset="0"/>
              </a:rPr>
              <a:t>.</a:t>
            </a:r>
          </a:p>
          <a:p>
            <a:pPr marL="228600" algn="just">
              <a:lnSpc>
                <a:spcPct val="107000"/>
              </a:lnSpc>
              <a:spcAft>
                <a:spcPts val="0"/>
              </a:spcAft>
            </a:pPr>
            <a:r>
              <a:rPr lang="es-ES" dirty="0">
                <a:latin typeface="Franklin Gothic Book" panose="020B0503020102020204" pitchFamily="34" charset="0"/>
                <a:ea typeface="Times New Roman" panose="02020603050405020304" pitchFamily="18" charset="0"/>
                <a:cs typeface="Times New Roman" panose="02020603050405020304" pitchFamily="18" charset="0"/>
              </a:rPr>
              <a:t> </a:t>
            </a:r>
            <a:endParaRPr lang="es-ES" dirty="0">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07000"/>
              </a:lnSpc>
              <a:spcAft>
                <a:spcPts val="0"/>
              </a:spcAft>
            </a:pPr>
            <a:r>
              <a:rPr lang="es-ES" b="1" u="sng" dirty="0" smtClean="0">
                <a:latin typeface="Franklin Gothic Book" panose="020B0503020102020204" pitchFamily="34" charset="0"/>
                <a:ea typeface="Times New Roman" panose="02020603050405020304" pitchFamily="18" charset="0"/>
                <a:cs typeface="Times New Roman" panose="02020603050405020304" pitchFamily="18" charset="0"/>
              </a:rPr>
              <a:t>Inclusión </a:t>
            </a:r>
            <a:r>
              <a:rPr lang="es-ES" b="1" u="sng" dirty="0">
                <a:latin typeface="Franklin Gothic Book" panose="020B0503020102020204" pitchFamily="34" charset="0"/>
                <a:ea typeface="Times New Roman" panose="02020603050405020304" pitchFamily="18" charset="0"/>
                <a:cs typeface="Times New Roman" panose="02020603050405020304" pitchFamily="18" charset="0"/>
              </a:rPr>
              <a:t>de materias normalizadas en los registros que no las </a:t>
            </a:r>
            <a:r>
              <a:rPr lang="es-ES" b="1" u="sng" dirty="0" smtClean="0">
                <a:latin typeface="Franklin Gothic Book" panose="020B0503020102020204" pitchFamily="34" charset="0"/>
                <a:ea typeface="Times New Roman" panose="02020603050405020304" pitchFamily="18" charset="0"/>
                <a:cs typeface="Times New Roman" panose="02020603050405020304" pitchFamily="18" charset="0"/>
              </a:rPr>
              <a:t>tengan. </a:t>
            </a:r>
          </a:p>
        </p:txBody>
      </p:sp>
    </p:spTree>
    <p:extLst>
      <p:ext uri="{BB962C8B-B14F-4D97-AF65-F5344CB8AC3E}">
        <p14:creationId xmlns:p14="http://schemas.microsoft.com/office/powerpoint/2010/main" val="3898493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048000" y="1504884"/>
            <a:ext cx="6096000" cy="3848233"/>
          </a:xfrm>
          <a:prstGeom prst="rect">
            <a:avLst/>
          </a:prstGeom>
        </p:spPr>
        <p:txBody>
          <a:bodyPr>
            <a:spAutoFit/>
          </a:bodyPr>
          <a:lstStyle/>
          <a:p>
            <a:pPr algn="just">
              <a:lnSpc>
                <a:spcPct val="107000"/>
              </a:lnSpc>
              <a:spcAft>
                <a:spcPts val="800"/>
              </a:spcAft>
            </a:pPr>
            <a:r>
              <a:rPr lang="es-ES" sz="2000" b="1" u="sng" dirty="0">
                <a:latin typeface="Calibri" panose="020F0502020204030204" pitchFamily="34" charset="0"/>
                <a:ea typeface="Calibri" panose="020F0502020204030204" pitchFamily="34" charset="0"/>
                <a:cs typeface="Times New Roman" panose="02020603050405020304" pitchFamily="18" charset="0"/>
              </a:rPr>
              <a:t>Introducción</a:t>
            </a:r>
            <a:endParaRPr lang="es-ES" sz="16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ES" dirty="0">
                <a:solidFill>
                  <a:srgbClr val="000000"/>
                </a:solidFill>
                <a:latin typeface="Calibri" panose="020F0502020204030204" pitchFamily="34" charset="0"/>
                <a:ea typeface="Times New Roman" panose="02020603050405020304" pitchFamily="18" charset="0"/>
              </a:rPr>
              <a:t>De acuerdo con sus Estatutos, uno de los objetivos fundamentales del Consorcio BUCLE es el de mejorar la calidad de los servicios bibliotecarios de las universidades que lo integran, y entre sus finalidades está </a:t>
            </a:r>
            <a:r>
              <a:rPr lang="es-ES" b="1" dirty="0">
                <a:solidFill>
                  <a:srgbClr val="000000"/>
                </a:solidFill>
                <a:latin typeface="Calibri" panose="020F0502020204030204" pitchFamily="34" charset="0"/>
                <a:ea typeface="Times New Roman" panose="02020603050405020304" pitchFamily="18" charset="0"/>
              </a:rPr>
              <a:t>“facilitar el acceso abierto a la producción científica de las Universidades Públicas de Castilla y León, incrementando la visibilidad de los resultados de investigación”</a:t>
            </a:r>
            <a:r>
              <a:rPr lang="es-ES" dirty="0">
                <a:solidFill>
                  <a:srgbClr val="000000"/>
                </a:solidFill>
                <a:latin typeface="Calibri" panose="020F0502020204030204" pitchFamily="34" charset="0"/>
                <a:ea typeface="Times New Roman" panose="02020603050405020304" pitchFamily="18" charset="0"/>
              </a:rPr>
              <a:t>. </a:t>
            </a:r>
            <a:endParaRPr lang="es-ES" dirty="0">
              <a:latin typeface="Times New Roman" panose="02020603050405020304" pitchFamily="18" charset="0"/>
              <a:ea typeface="Times New Roman" panose="02020603050405020304" pitchFamily="18" charset="0"/>
            </a:endParaRPr>
          </a:p>
          <a:p>
            <a:pPr algn="just">
              <a:spcAft>
                <a:spcPts val="0"/>
              </a:spcAft>
            </a:pPr>
            <a:r>
              <a:rPr lang="es-ES" dirty="0">
                <a:solidFill>
                  <a:srgbClr val="000000"/>
                </a:solidFill>
                <a:latin typeface="Calibri" panose="020F0502020204030204" pitchFamily="34" charset="0"/>
                <a:ea typeface="Times New Roman" panose="02020603050405020304" pitchFamily="18" charset="0"/>
              </a:rPr>
              <a:t> </a:t>
            </a:r>
            <a:endParaRPr lang="es-ES" dirty="0">
              <a:latin typeface="Times New Roman" panose="02020603050405020304" pitchFamily="18" charset="0"/>
              <a:ea typeface="Times New Roman" panose="02020603050405020304" pitchFamily="18" charset="0"/>
            </a:endParaRPr>
          </a:p>
          <a:p>
            <a:pPr algn="just">
              <a:spcAft>
                <a:spcPts val="0"/>
              </a:spcAft>
            </a:pPr>
            <a:r>
              <a:rPr lang="es-ES" dirty="0">
                <a:solidFill>
                  <a:srgbClr val="000000"/>
                </a:solidFill>
                <a:latin typeface="Calibri" panose="020F0502020204030204" pitchFamily="34" charset="0"/>
                <a:ea typeface="Times New Roman" panose="02020603050405020304" pitchFamily="18" charset="0"/>
              </a:rPr>
              <a:t>Para ello las bibliotecas que constituyen BUCLE se han involucrado en el proyecto </a:t>
            </a:r>
            <a:r>
              <a:rPr lang="es-ES" b="1" dirty="0">
                <a:solidFill>
                  <a:srgbClr val="000000"/>
                </a:solidFill>
                <a:latin typeface="Calibri" panose="020F0502020204030204" pitchFamily="34" charset="0"/>
                <a:ea typeface="Times New Roman" panose="02020603050405020304" pitchFamily="18" charset="0"/>
              </a:rPr>
              <a:t>“Servicio de mejora de los repositorios de las universidades públicas de Castilla y León y creación de un recolector de producción científica”.</a:t>
            </a:r>
            <a:r>
              <a:rPr lang="es-ES" dirty="0">
                <a:solidFill>
                  <a:srgbClr val="000000"/>
                </a:solidFill>
                <a:latin typeface="Calibri" panose="020F0502020204030204" pitchFamily="34" charset="0"/>
                <a:ea typeface="Times New Roman" panose="02020603050405020304" pitchFamily="18" charset="0"/>
              </a:rPr>
              <a:t> </a:t>
            </a:r>
            <a:endParaRPr lang="es-ES" dirty="0">
              <a:latin typeface="Times New Roman" panose="02020603050405020304" pitchFamily="18" charset="0"/>
              <a:ea typeface="Times New Roman" panose="02020603050405020304" pitchFamily="18" charset="0"/>
            </a:endParaRP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3394" y="291085"/>
            <a:ext cx="5805212" cy="1280911"/>
          </a:xfrm>
          <a:prstGeom prst="rect">
            <a:avLst/>
          </a:prstGeom>
        </p:spPr>
      </p:pic>
    </p:spTree>
    <p:extLst>
      <p:ext uri="{BB962C8B-B14F-4D97-AF65-F5344CB8AC3E}">
        <p14:creationId xmlns:p14="http://schemas.microsoft.com/office/powerpoint/2010/main" val="3258056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82179" y="176169"/>
            <a:ext cx="10393959" cy="5045227"/>
          </a:xfrm>
          <a:prstGeom prst="rect">
            <a:avLst/>
          </a:prstGeom>
        </p:spPr>
        <p:txBody>
          <a:bodyPr wrap="square">
            <a:spAutoFit/>
          </a:bodyPr>
          <a:lstStyle/>
          <a:p>
            <a:pPr algn="just">
              <a:lnSpc>
                <a:spcPct val="107000"/>
              </a:lnSpc>
              <a:spcAft>
                <a:spcPts val="800"/>
              </a:spcAft>
            </a:pPr>
            <a:r>
              <a:rPr lang="es-ES" u="sng" dirty="0">
                <a:solidFill>
                  <a:srgbClr val="000000"/>
                </a:solidFill>
                <a:latin typeface="Franklin Gothic Book" panose="020B0503020102020204" pitchFamily="34" charset="0"/>
                <a:ea typeface="Calibri" panose="020F0502020204030204" pitchFamily="34" charset="0"/>
                <a:cs typeface="Times New Roman" panose="02020603050405020304" pitchFamily="18" charset="0"/>
              </a:rPr>
              <a:t>Funcionalidades añadidas de repositorios </a:t>
            </a:r>
            <a:r>
              <a:rPr lang="es-ES" u="sng" dirty="0" smtClean="0">
                <a:solidFill>
                  <a:srgbClr val="000000"/>
                </a:solidFill>
                <a:latin typeface="Franklin Gothic Book" panose="020B0503020102020204" pitchFamily="34" charset="0"/>
                <a:ea typeface="Calibri" panose="020F0502020204030204" pitchFamily="34" charset="0"/>
                <a:cs typeface="Times New Roman" panose="02020603050405020304" pitchFamily="18" charset="0"/>
              </a:rPr>
              <a:t>BUCLE</a:t>
            </a:r>
          </a:p>
          <a:p>
            <a:pPr algn="just">
              <a:lnSpc>
                <a:spcPct val="107000"/>
              </a:lnSpc>
              <a:spcAft>
                <a:spcPts val="800"/>
              </a:spcAft>
            </a:pPr>
            <a:endParaRPr lang="es-ES" u="sng"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r>
              <a:rPr lang="es-ES" dirty="0" smtClean="0">
                <a:solidFill>
                  <a:srgbClr val="000000"/>
                </a:solidFill>
                <a:latin typeface="Times New Roman" panose="02020603050405020304" pitchFamily="18" charset="0"/>
                <a:ea typeface="Calibri" panose="020F0502020204030204" pitchFamily="34" charset="0"/>
              </a:rPr>
              <a:t>- Asignación </a:t>
            </a:r>
            <a:r>
              <a:rPr lang="es-ES" dirty="0">
                <a:solidFill>
                  <a:srgbClr val="000000"/>
                </a:solidFill>
                <a:latin typeface="Times New Roman" panose="02020603050405020304" pitchFamily="18" charset="0"/>
                <a:ea typeface="Calibri" panose="020F0502020204030204" pitchFamily="34" charset="0"/>
              </a:rPr>
              <a:t>de </a:t>
            </a:r>
            <a:r>
              <a:rPr lang="es-ES" dirty="0" err="1">
                <a:solidFill>
                  <a:srgbClr val="000000"/>
                </a:solidFill>
                <a:latin typeface="Times New Roman" panose="02020603050405020304" pitchFamily="18" charset="0"/>
                <a:ea typeface="Calibri" panose="020F0502020204030204" pitchFamily="34" charset="0"/>
              </a:rPr>
              <a:t>DOIs</a:t>
            </a:r>
            <a:r>
              <a:rPr lang="es-ES" dirty="0">
                <a:solidFill>
                  <a:srgbClr val="000000"/>
                </a:solidFill>
                <a:latin typeface="Times New Roman" panose="02020603050405020304" pitchFamily="18" charset="0"/>
                <a:ea typeface="Calibri" panose="020F0502020204030204" pitchFamily="34" charset="0"/>
              </a:rPr>
              <a:t> (para tipologías y/o colecciones específicas ) y envío a </a:t>
            </a:r>
            <a:r>
              <a:rPr lang="es-ES" dirty="0" err="1">
                <a:solidFill>
                  <a:srgbClr val="000000"/>
                </a:solidFill>
                <a:latin typeface="Times New Roman" panose="02020603050405020304" pitchFamily="18" charset="0"/>
                <a:ea typeface="Calibri" panose="020F0502020204030204" pitchFamily="34" charset="0"/>
              </a:rPr>
              <a:t>CrossRef</a:t>
            </a:r>
            <a:r>
              <a:rPr lang="es-ES" dirty="0">
                <a:solidFill>
                  <a:srgbClr val="000000"/>
                </a:solidFill>
                <a:latin typeface="Times New Roman" panose="02020603050405020304" pitchFamily="18" charset="0"/>
                <a:ea typeface="Calibri" panose="020F0502020204030204" pitchFamily="34" charset="0"/>
              </a:rPr>
              <a:t> de la </a:t>
            </a:r>
            <a:r>
              <a:rPr lang="es-ES" dirty="0" err="1">
                <a:solidFill>
                  <a:srgbClr val="000000"/>
                </a:solidFill>
                <a:latin typeface="Times New Roman" panose="02020603050405020304" pitchFamily="18" charset="0"/>
                <a:ea typeface="Calibri" panose="020F0502020204030204" pitchFamily="34" charset="0"/>
              </a:rPr>
              <a:t>metadatación</a:t>
            </a:r>
            <a:r>
              <a:rPr lang="es-ES" dirty="0">
                <a:solidFill>
                  <a:srgbClr val="000000"/>
                </a:solidFill>
                <a:latin typeface="Times New Roman" panose="02020603050405020304" pitchFamily="18" charset="0"/>
                <a:ea typeface="Calibri" panose="020F0502020204030204" pitchFamily="34" charset="0"/>
              </a:rPr>
              <a:t> del recurso</a:t>
            </a:r>
          </a:p>
          <a:p>
            <a:r>
              <a:rPr lang="es-ES" dirty="0" smtClean="0">
                <a:solidFill>
                  <a:srgbClr val="000000"/>
                </a:solidFill>
                <a:latin typeface="Times New Roman" panose="02020603050405020304" pitchFamily="18" charset="0"/>
                <a:ea typeface="Calibri" panose="020F0502020204030204" pitchFamily="34" charset="0"/>
              </a:rPr>
              <a:t>- Enriquecimiento </a:t>
            </a:r>
            <a:r>
              <a:rPr lang="es-ES" dirty="0">
                <a:solidFill>
                  <a:srgbClr val="000000"/>
                </a:solidFill>
                <a:latin typeface="Times New Roman" panose="02020603050405020304" pitchFamily="18" charset="0"/>
                <a:ea typeface="Calibri" panose="020F0502020204030204" pitchFamily="34" charset="0"/>
              </a:rPr>
              <a:t>de  identificadores de autor:  mediante la consulta de Google </a:t>
            </a:r>
            <a:r>
              <a:rPr lang="es-ES" dirty="0" err="1">
                <a:solidFill>
                  <a:srgbClr val="000000"/>
                </a:solidFill>
                <a:latin typeface="Times New Roman" panose="02020603050405020304" pitchFamily="18" charset="0"/>
                <a:ea typeface="Calibri" panose="020F0502020204030204" pitchFamily="34" charset="0"/>
              </a:rPr>
              <a:t>Scholar</a:t>
            </a:r>
            <a:r>
              <a:rPr lang="es-ES" dirty="0">
                <a:solidFill>
                  <a:srgbClr val="000000"/>
                </a:solidFill>
                <a:latin typeface="Times New Roman" panose="02020603050405020304" pitchFamily="18" charset="0"/>
                <a:ea typeface="Calibri" panose="020F0502020204030204" pitchFamily="34" charset="0"/>
              </a:rPr>
              <a:t>, </a:t>
            </a:r>
            <a:r>
              <a:rPr lang="es-ES" dirty="0" err="1">
                <a:solidFill>
                  <a:srgbClr val="000000"/>
                </a:solidFill>
                <a:latin typeface="Times New Roman" panose="02020603050405020304" pitchFamily="18" charset="0"/>
                <a:ea typeface="Calibri" panose="020F0502020204030204" pitchFamily="34" charset="0"/>
              </a:rPr>
              <a:t>Scopus</a:t>
            </a:r>
            <a:r>
              <a:rPr lang="es-ES" dirty="0">
                <a:solidFill>
                  <a:srgbClr val="000000"/>
                </a:solidFill>
                <a:latin typeface="Times New Roman" panose="02020603050405020304" pitchFamily="18" charset="0"/>
                <a:ea typeface="Calibri" panose="020F0502020204030204" pitchFamily="34" charset="0"/>
              </a:rPr>
              <a:t>, ORCID  y </a:t>
            </a:r>
            <a:r>
              <a:rPr lang="es-ES" dirty="0" err="1">
                <a:solidFill>
                  <a:srgbClr val="000000"/>
                </a:solidFill>
                <a:latin typeface="Times New Roman" panose="02020603050405020304" pitchFamily="18" charset="0"/>
                <a:ea typeface="Calibri" panose="020F0502020204030204" pitchFamily="34" charset="0"/>
              </a:rPr>
              <a:t>Researcher</a:t>
            </a:r>
            <a:r>
              <a:rPr lang="es-ES" dirty="0">
                <a:solidFill>
                  <a:srgbClr val="000000"/>
                </a:solidFill>
                <a:latin typeface="Times New Roman" panose="02020603050405020304" pitchFamily="18" charset="0"/>
                <a:ea typeface="Calibri" panose="020F0502020204030204" pitchFamily="34" charset="0"/>
              </a:rPr>
              <a:t> Id, extracción de  los identificadores (</a:t>
            </a:r>
            <a:r>
              <a:rPr lang="es-ES" dirty="0" err="1">
                <a:solidFill>
                  <a:srgbClr val="000000"/>
                </a:solidFill>
                <a:latin typeface="Times New Roman" panose="02020603050405020304" pitchFamily="18" charset="0"/>
                <a:ea typeface="Calibri" panose="020F0502020204030204" pitchFamily="34" charset="0"/>
              </a:rPr>
              <a:t>PIDs</a:t>
            </a:r>
            <a:r>
              <a:rPr lang="es-ES" dirty="0">
                <a:solidFill>
                  <a:srgbClr val="000000"/>
                </a:solidFill>
                <a:latin typeface="Times New Roman" panose="02020603050405020304" pitchFamily="18" charset="0"/>
                <a:ea typeface="Calibri" panose="020F0502020204030204" pitchFamily="34" charset="0"/>
              </a:rPr>
              <a:t>) de los autores de cada universidad y se incorporan a la base de datos de autoridades.</a:t>
            </a:r>
          </a:p>
          <a:p>
            <a:r>
              <a:rPr lang="es-ES" dirty="0" smtClean="0">
                <a:solidFill>
                  <a:srgbClr val="000000"/>
                </a:solidFill>
                <a:latin typeface="Times New Roman" panose="02020603050405020304" pitchFamily="18" charset="0"/>
                <a:ea typeface="Calibri" panose="020F0502020204030204" pitchFamily="34" charset="0"/>
              </a:rPr>
              <a:t>- Cambios </a:t>
            </a:r>
            <a:r>
              <a:rPr lang="es-ES" dirty="0">
                <a:solidFill>
                  <a:srgbClr val="000000"/>
                </a:solidFill>
                <a:latin typeface="Times New Roman" panose="02020603050405020304" pitchFamily="18" charset="0"/>
                <a:ea typeface="Calibri" panose="020F0502020204030204" pitchFamily="34" charset="0"/>
              </a:rPr>
              <a:t>al interfaz OAI-PMH para la compatibilidad </a:t>
            </a:r>
            <a:r>
              <a:rPr lang="es-ES" dirty="0" err="1">
                <a:solidFill>
                  <a:srgbClr val="000000"/>
                </a:solidFill>
                <a:latin typeface="Times New Roman" panose="02020603050405020304" pitchFamily="18" charset="0"/>
                <a:ea typeface="Calibri" panose="020F0502020204030204" pitchFamily="34" charset="0"/>
              </a:rPr>
              <a:t>OpenAIRE</a:t>
            </a:r>
            <a:r>
              <a:rPr lang="es-ES" dirty="0">
                <a:solidFill>
                  <a:srgbClr val="000000"/>
                </a:solidFill>
                <a:latin typeface="Times New Roman" panose="02020603050405020304" pitchFamily="18" charset="0"/>
                <a:ea typeface="Calibri" panose="020F0502020204030204" pitchFamily="34" charset="0"/>
              </a:rPr>
              <a:t> 2 </a:t>
            </a:r>
            <a:r>
              <a:rPr lang="es-ES" dirty="0" err="1">
                <a:solidFill>
                  <a:srgbClr val="000000"/>
                </a:solidFill>
                <a:latin typeface="Times New Roman" panose="02020603050405020304" pitchFamily="18" charset="0"/>
                <a:ea typeface="Calibri" panose="020F0502020204030204" pitchFamily="34" charset="0"/>
              </a:rPr>
              <a:t>for</a:t>
            </a:r>
            <a:r>
              <a:rPr lang="es-ES" dirty="0">
                <a:solidFill>
                  <a:srgbClr val="000000"/>
                </a:solidFill>
                <a:latin typeface="Times New Roman" panose="02020603050405020304" pitchFamily="18" charset="0"/>
                <a:ea typeface="Calibri" panose="020F0502020204030204" pitchFamily="34" charset="0"/>
              </a:rPr>
              <a:t> data </a:t>
            </a:r>
            <a:r>
              <a:rPr lang="es-ES" dirty="0" err="1">
                <a:solidFill>
                  <a:srgbClr val="000000"/>
                </a:solidFill>
                <a:latin typeface="Times New Roman" panose="02020603050405020304" pitchFamily="18" charset="0"/>
                <a:ea typeface="Calibri" panose="020F0502020204030204" pitchFamily="34" charset="0"/>
              </a:rPr>
              <a:t>repositories</a:t>
            </a:r>
            <a:endParaRPr lang="es-ES" dirty="0">
              <a:solidFill>
                <a:srgbClr val="000000"/>
              </a:solidFill>
              <a:latin typeface="Times New Roman" panose="02020603050405020304" pitchFamily="18" charset="0"/>
              <a:ea typeface="Calibri" panose="020F0502020204030204" pitchFamily="34" charset="0"/>
            </a:endParaRPr>
          </a:p>
          <a:p>
            <a:r>
              <a:rPr lang="es-ES" dirty="0" smtClean="0">
                <a:solidFill>
                  <a:srgbClr val="000000"/>
                </a:solidFill>
                <a:latin typeface="Times New Roman" panose="02020603050405020304" pitchFamily="18" charset="0"/>
                <a:ea typeface="Calibri" panose="020F0502020204030204" pitchFamily="34" charset="0"/>
              </a:rPr>
              <a:t>- Enriquecimiento </a:t>
            </a:r>
            <a:r>
              <a:rPr lang="es-ES" dirty="0">
                <a:solidFill>
                  <a:srgbClr val="000000"/>
                </a:solidFill>
                <a:latin typeface="Times New Roman" panose="02020603050405020304" pitchFamily="18" charset="0"/>
                <a:ea typeface="Calibri" panose="020F0502020204030204" pitchFamily="34" charset="0"/>
              </a:rPr>
              <a:t>de  registros:  </a:t>
            </a:r>
            <a:r>
              <a:rPr lang="es-ES" dirty="0" err="1" smtClean="0">
                <a:solidFill>
                  <a:srgbClr val="000000"/>
                </a:solidFill>
                <a:latin typeface="Times New Roman" panose="02020603050405020304" pitchFamily="18" charset="0"/>
                <a:ea typeface="Calibri" panose="020F0502020204030204" pitchFamily="34" charset="0"/>
              </a:rPr>
              <a:t>mdiante</a:t>
            </a:r>
            <a:r>
              <a:rPr lang="es-ES" dirty="0" smtClean="0">
                <a:solidFill>
                  <a:srgbClr val="000000"/>
                </a:solidFill>
                <a:latin typeface="Times New Roman" panose="02020603050405020304" pitchFamily="18" charset="0"/>
                <a:ea typeface="Calibri" panose="020F0502020204030204" pitchFamily="34" charset="0"/>
              </a:rPr>
              <a:t> </a:t>
            </a:r>
            <a:r>
              <a:rPr lang="es-ES" dirty="0">
                <a:solidFill>
                  <a:srgbClr val="000000"/>
                </a:solidFill>
                <a:latin typeface="Times New Roman" panose="02020603050405020304" pitchFamily="18" charset="0"/>
                <a:ea typeface="Calibri" panose="020F0502020204030204" pitchFamily="34" charset="0"/>
              </a:rPr>
              <a:t>comparación de  los metadatos de los registros  con la versión enriquecida  de esos registros en </a:t>
            </a:r>
            <a:r>
              <a:rPr lang="es-ES" dirty="0" err="1">
                <a:solidFill>
                  <a:srgbClr val="000000"/>
                </a:solidFill>
                <a:latin typeface="Times New Roman" panose="02020603050405020304" pitchFamily="18" charset="0"/>
                <a:ea typeface="Calibri" panose="020F0502020204030204" pitchFamily="34" charset="0"/>
              </a:rPr>
              <a:t>OpenAIRE</a:t>
            </a:r>
            <a:r>
              <a:rPr lang="es-ES" dirty="0">
                <a:solidFill>
                  <a:srgbClr val="000000"/>
                </a:solidFill>
                <a:latin typeface="Times New Roman" panose="02020603050405020304" pitchFamily="18" charset="0"/>
                <a:ea typeface="Calibri" panose="020F0502020204030204" pitchFamily="34" charset="0"/>
              </a:rPr>
              <a:t> (sets OAF). Se hacen propuestas sobre determinados campos</a:t>
            </a:r>
          </a:p>
          <a:p>
            <a:r>
              <a:rPr lang="es-ES" dirty="0" smtClean="0">
                <a:solidFill>
                  <a:srgbClr val="000000"/>
                </a:solidFill>
                <a:latin typeface="Times New Roman" panose="02020603050405020304" pitchFamily="18" charset="0"/>
                <a:ea typeface="Calibri" panose="020F0502020204030204" pitchFamily="34" charset="0"/>
              </a:rPr>
              <a:t>- Tareas </a:t>
            </a:r>
            <a:r>
              <a:rPr lang="es-ES" dirty="0">
                <a:solidFill>
                  <a:srgbClr val="000000"/>
                </a:solidFill>
                <a:latin typeface="Times New Roman" panose="02020603050405020304" pitchFamily="18" charset="0"/>
                <a:ea typeface="Calibri" panose="020F0502020204030204" pitchFamily="34" charset="0"/>
              </a:rPr>
              <a:t>automáticas de identificación de </a:t>
            </a:r>
            <a:r>
              <a:rPr lang="es-ES" dirty="0" smtClean="0">
                <a:solidFill>
                  <a:srgbClr val="000000"/>
                </a:solidFill>
                <a:latin typeface="Times New Roman" panose="02020603050405020304" pitchFamily="18" charset="0"/>
                <a:ea typeface="Calibri" panose="020F0502020204030204" pitchFamily="34" charset="0"/>
              </a:rPr>
              <a:t>duplicados.</a:t>
            </a:r>
            <a:endParaRPr lang="es-ES" dirty="0">
              <a:solidFill>
                <a:srgbClr val="000000"/>
              </a:solidFill>
              <a:latin typeface="Times New Roman" panose="02020603050405020304" pitchFamily="18" charset="0"/>
              <a:ea typeface="Calibri" panose="020F0502020204030204" pitchFamily="34" charset="0"/>
            </a:endParaRPr>
          </a:p>
          <a:p>
            <a:r>
              <a:rPr lang="es-ES" dirty="0" smtClean="0">
                <a:solidFill>
                  <a:srgbClr val="000000"/>
                </a:solidFill>
                <a:latin typeface="Times New Roman" panose="02020603050405020304" pitchFamily="18" charset="0"/>
                <a:ea typeface="Calibri" panose="020F0502020204030204" pitchFamily="34" charset="0"/>
              </a:rPr>
              <a:t>- Extracción </a:t>
            </a:r>
            <a:r>
              <a:rPr lang="es-ES" dirty="0">
                <a:solidFill>
                  <a:srgbClr val="000000"/>
                </a:solidFill>
                <a:latin typeface="Times New Roman" panose="02020603050405020304" pitchFamily="18" charset="0"/>
                <a:ea typeface="Calibri" panose="020F0502020204030204" pitchFamily="34" charset="0"/>
              </a:rPr>
              <a:t>de términos de embargo a partir de las </a:t>
            </a:r>
            <a:r>
              <a:rPr lang="es-ES" dirty="0" err="1">
                <a:solidFill>
                  <a:srgbClr val="000000"/>
                </a:solidFill>
                <a:latin typeface="Times New Roman" panose="02020603050405020304" pitchFamily="18" charset="0"/>
                <a:ea typeface="Calibri" panose="020F0502020204030204" pitchFamily="34" charset="0"/>
              </a:rPr>
              <a:t>access</a:t>
            </a:r>
            <a:r>
              <a:rPr lang="es-ES" dirty="0">
                <a:solidFill>
                  <a:srgbClr val="000000"/>
                </a:solidFill>
                <a:latin typeface="Times New Roman" panose="02020603050405020304" pitchFamily="18" charset="0"/>
                <a:ea typeface="Calibri" panose="020F0502020204030204" pitchFamily="34" charset="0"/>
              </a:rPr>
              <a:t> </a:t>
            </a:r>
            <a:r>
              <a:rPr lang="es-ES" dirty="0" err="1">
                <a:solidFill>
                  <a:srgbClr val="000000"/>
                </a:solidFill>
                <a:latin typeface="Times New Roman" panose="02020603050405020304" pitchFamily="18" charset="0"/>
                <a:ea typeface="Calibri" panose="020F0502020204030204" pitchFamily="34" charset="0"/>
              </a:rPr>
              <a:t>policies</a:t>
            </a:r>
            <a:r>
              <a:rPr lang="es-ES" dirty="0">
                <a:solidFill>
                  <a:srgbClr val="000000"/>
                </a:solidFill>
                <a:latin typeface="Times New Roman" panose="02020603050405020304" pitchFamily="18" charset="0"/>
                <a:ea typeface="Calibri" panose="020F0502020204030204" pitchFamily="34" charset="0"/>
              </a:rPr>
              <a:t> de los ficheros de contenido (</a:t>
            </a:r>
            <a:r>
              <a:rPr lang="es-ES" dirty="0" err="1">
                <a:solidFill>
                  <a:srgbClr val="000000"/>
                </a:solidFill>
                <a:latin typeface="Times New Roman" panose="02020603050405020304" pitchFamily="18" charset="0"/>
                <a:ea typeface="Calibri" panose="020F0502020204030204" pitchFamily="34" charset="0"/>
              </a:rPr>
              <a:t>bitstreams</a:t>
            </a:r>
            <a:r>
              <a:rPr lang="es-ES" dirty="0" smtClean="0">
                <a:solidFill>
                  <a:srgbClr val="000000"/>
                </a:solidFill>
                <a:latin typeface="Times New Roman" panose="02020603050405020304" pitchFamily="18" charset="0"/>
                <a:ea typeface="Calibri" panose="020F0502020204030204" pitchFamily="34" charset="0"/>
              </a:rPr>
              <a:t>).</a:t>
            </a:r>
            <a:endParaRPr lang="es-ES" dirty="0">
              <a:solidFill>
                <a:srgbClr val="000000"/>
              </a:solidFill>
              <a:latin typeface="Times New Roman" panose="02020603050405020304" pitchFamily="18" charset="0"/>
              <a:ea typeface="Calibri" panose="020F0502020204030204" pitchFamily="34" charset="0"/>
            </a:endParaRPr>
          </a:p>
          <a:p>
            <a:r>
              <a:rPr lang="es-ES" dirty="0" smtClean="0">
                <a:solidFill>
                  <a:srgbClr val="000000"/>
                </a:solidFill>
                <a:latin typeface="Times New Roman" panose="02020603050405020304" pitchFamily="18" charset="0"/>
                <a:ea typeface="Calibri" panose="020F0502020204030204" pitchFamily="34" charset="0"/>
              </a:rPr>
              <a:t>- Autoarchivo </a:t>
            </a:r>
            <a:r>
              <a:rPr lang="es-ES" dirty="0">
                <a:solidFill>
                  <a:srgbClr val="000000"/>
                </a:solidFill>
                <a:latin typeface="Times New Roman" panose="02020603050405020304" pitchFamily="18" charset="0"/>
                <a:ea typeface="Calibri" panose="020F0502020204030204" pitchFamily="34" charset="0"/>
              </a:rPr>
              <a:t>simple</a:t>
            </a:r>
            <a:r>
              <a:rPr lang="es-ES" dirty="0" smtClean="0">
                <a:solidFill>
                  <a:srgbClr val="000000"/>
                </a:solidFill>
                <a:latin typeface="Times New Roman" panose="02020603050405020304" pitchFamily="18" charset="0"/>
                <a:ea typeface="Calibri" panose="020F0502020204030204" pitchFamily="34" charset="0"/>
              </a:rPr>
              <a:t>:</a:t>
            </a:r>
            <a:r>
              <a:rPr lang="es-ES" dirty="0">
                <a:solidFill>
                  <a:srgbClr val="000000"/>
                </a:solidFill>
                <a:latin typeface="Times New Roman" panose="02020603050405020304" pitchFamily="18" charset="0"/>
                <a:ea typeface="Calibri" panose="020F0502020204030204" pitchFamily="34" charset="0"/>
              </a:rPr>
              <a:t>  </a:t>
            </a:r>
            <a:r>
              <a:rPr lang="es-ES" dirty="0" smtClean="0">
                <a:solidFill>
                  <a:srgbClr val="000000"/>
                </a:solidFill>
                <a:latin typeface="Times New Roman" panose="02020603050405020304" pitchFamily="18" charset="0"/>
                <a:ea typeface="Calibri" panose="020F0502020204030204" pitchFamily="34" charset="0"/>
              </a:rPr>
              <a:t>sistema </a:t>
            </a:r>
            <a:r>
              <a:rPr lang="es-ES" dirty="0">
                <a:solidFill>
                  <a:srgbClr val="000000"/>
                </a:solidFill>
                <a:latin typeface="Times New Roman" panose="02020603050405020304" pitchFamily="18" charset="0"/>
                <a:ea typeface="Calibri" panose="020F0502020204030204" pitchFamily="34" charset="0"/>
              </a:rPr>
              <a:t>de envío al repositorio  (colecciones gestionadas) con </a:t>
            </a:r>
            <a:r>
              <a:rPr lang="es-ES" dirty="0" err="1">
                <a:solidFill>
                  <a:srgbClr val="000000"/>
                </a:solidFill>
                <a:latin typeface="Times New Roman" panose="02020603050405020304" pitchFamily="18" charset="0"/>
                <a:ea typeface="Calibri" panose="020F0502020204030204" pitchFamily="34" charset="0"/>
              </a:rPr>
              <a:t>metadatación</a:t>
            </a:r>
            <a:r>
              <a:rPr lang="es-ES" dirty="0">
                <a:solidFill>
                  <a:srgbClr val="000000"/>
                </a:solidFill>
                <a:latin typeface="Times New Roman" panose="02020603050405020304" pitchFamily="18" charset="0"/>
                <a:ea typeface="Calibri" panose="020F0502020204030204" pitchFamily="34" charset="0"/>
              </a:rPr>
              <a:t> rápida y sin necesidad de autenticación.</a:t>
            </a:r>
          </a:p>
          <a:p>
            <a:r>
              <a:rPr lang="es-ES" dirty="0" smtClean="0">
                <a:solidFill>
                  <a:srgbClr val="000000"/>
                </a:solidFill>
                <a:latin typeface="Times New Roman" panose="02020603050405020304" pitchFamily="18" charset="0"/>
                <a:ea typeface="Calibri" panose="020F0502020204030204" pitchFamily="34" charset="0"/>
              </a:rPr>
              <a:t>- Integración </a:t>
            </a:r>
            <a:r>
              <a:rPr lang="es-ES" dirty="0">
                <a:solidFill>
                  <a:srgbClr val="000000"/>
                </a:solidFill>
                <a:latin typeface="Times New Roman" panose="02020603050405020304" pitchFamily="18" charset="0"/>
                <a:ea typeface="Calibri" panose="020F0502020204030204" pitchFamily="34" charset="0"/>
              </a:rPr>
              <a:t>API de </a:t>
            </a:r>
            <a:r>
              <a:rPr lang="es-ES" dirty="0" err="1">
                <a:solidFill>
                  <a:srgbClr val="000000"/>
                </a:solidFill>
                <a:latin typeface="Times New Roman" panose="02020603050405020304" pitchFamily="18" charset="0"/>
                <a:ea typeface="Calibri" panose="020F0502020204030204" pitchFamily="34" charset="0"/>
              </a:rPr>
              <a:t>Pubmed</a:t>
            </a:r>
            <a:r>
              <a:rPr lang="es-ES" dirty="0">
                <a:solidFill>
                  <a:srgbClr val="000000"/>
                </a:solidFill>
                <a:latin typeface="Times New Roman" panose="02020603050405020304" pitchFamily="18" charset="0"/>
                <a:ea typeface="Calibri" panose="020F0502020204030204" pitchFamily="34" charset="0"/>
              </a:rPr>
              <a:t> y de  </a:t>
            </a:r>
            <a:r>
              <a:rPr lang="es-ES" dirty="0" err="1">
                <a:solidFill>
                  <a:srgbClr val="000000"/>
                </a:solidFill>
                <a:latin typeface="Times New Roman" panose="02020603050405020304" pitchFamily="18" charset="0"/>
                <a:ea typeface="Calibri" panose="020F0502020204030204" pitchFamily="34" charset="0"/>
              </a:rPr>
              <a:t>CrossRef</a:t>
            </a:r>
            <a:r>
              <a:rPr lang="es-ES" dirty="0">
                <a:solidFill>
                  <a:srgbClr val="000000"/>
                </a:solidFill>
                <a:latin typeface="Times New Roman" panose="02020603050405020304" pitchFamily="18" charset="0"/>
                <a:ea typeface="Calibri" panose="020F0502020204030204" pitchFamily="34" charset="0"/>
              </a:rPr>
              <a:t>  para la incorporación </a:t>
            </a:r>
            <a:r>
              <a:rPr lang="es-ES" dirty="0" err="1">
                <a:solidFill>
                  <a:srgbClr val="000000"/>
                </a:solidFill>
                <a:latin typeface="Times New Roman" panose="02020603050405020304" pitchFamily="18" charset="0"/>
                <a:ea typeface="Calibri" panose="020F0502020204030204" pitchFamily="34" charset="0"/>
              </a:rPr>
              <a:t>automatica</a:t>
            </a:r>
            <a:r>
              <a:rPr lang="es-ES" dirty="0">
                <a:solidFill>
                  <a:srgbClr val="000000"/>
                </a:solidFill>
                <a:latin typeface="Times New Roman" panose="02020603050405020304" pitchFamily="18" charset="0"/>
                <a:ea typeface="Calibri" panose="020F0502020204030204" pitchFamily="34" charset="0"/>
              </a:rPr>
              <a:t> de metadatos al flujo de ingesta</a:t>
            </a:r>
          </a:p>
          <a:p>
            <a:r>
              <a:rPr lang="es-ES" dirty="0">
                <a:solidFill>
                  <a:srgbClr val="000000"/>
                </a:solidFill>
                <a:latin typeface="Times New Roman" panose="02020603050405020304" pitchFamily="18" charset="0"/>
                <a:ea typeface="Calibri" panose="020F0502020204030204" pitchFamily="34" charset="0"/>
              </a:rPr>
              <a:t>Incorporación de datos </a:t>
            </a:r>
            <a:r>
              <a:rPr lang="es-ES" dirty="0" err="1">
                <a:solidFill>
                  <a:srgbClr val="000000"/>
                </a:solidFill>
                <a:latin typeface="Times New Roman" panose="02020603050405020304" pitchFamily="18" charset="0"/>
                <a:ea typeface="Calibri" panose="020F0502020204030204" pitchFamily="34" charset="0"/>
              </a:rPr>
              <a:t>altmetricos</a:t>
            </a:r>
            <a:r>
              <a:rPr lang="es-ES" dirty="0">
                <a:solidFill>
                  <a:srgbClr val="000000"/>
                </a:solidFill>
                <a:latin typeface="Times New Roman" panose="02020603050405020304" pitchFamily="18" charset="0"/>
                <a:ea typeface="Calibri" panose="020F0502020204030204" pitchFamily="34" charset="0"/>
              </a:rPr>
              <a:t>  (</a:t>
            </a:r>
            <a:r>
              <a:rPr lang="es-ES" dirty="0" err="1">
                <a:solidFill>
                  <a:srgbClr val="000000"/>
                </a:solidFill>
                <a:latin typeface="Times New Roman" panose="02020603050405020304" pitchFamily="18" charset="0"/>
                <a:ea typeface="Calibri" panose="020F0502020204030204" pitchFamily="34" charset="0"/>
              </a:rPr>
              <a:t>Dimensions</a:t>
            </a:r>
            <a:r>
              <a:rPr lang="es-ES" dirty="0">
                <a:solidFill>
                  <a:srgbClr val="000000"/>
                </a:solidFill>
                <a:latin typeface="Times New Roman" panose="02020603050405020304" pitchFamily="18" charset="0"/>
                <a:ea typeface="Calibri" panose="020F0502020204030204" pitchFamily="34" charset="0"/>
              </a:rPr>
              <a:t>) y  de información agregada de citas académicas (citas, índice H e índice i10) que recoge Google </a:t>
            </a:r>
            <a:r>
              <a:rPr lang="es-ES" dirty="0" err="1">
                <a:solidFill>
                  <a:srgbClr val="000000"/>
                </a:solidFill>
                <a:latin typeface="Times New Roman" panose="02020603050405020304" pitchFamily="18" charset="0"/>
                <a:ea typeface="Calibri" panose="020F0502020204030204" pitchFamily="34" charset="0"/>
              </a:rPr>
              <a:t>Scholar</a:t>
            </a:r>
            <a:r>
              <a:rPr lang="es-ES" dirty="0">
                <a:solidFill>
                  <a:srgbClr val="000000"/>
                </a:solidFill>
                <a:latin typeface="Times New Roman" panose="02020603050405020304" pitchFamily="18" charset="0"/>
                <a:ea typeface="Calibri" panose="020F0502020204030204" pitchFamily="34" charset="0"/>
              </a:rPr>
              <a:t>.</a:t>
            </a:r>
            <a:endParaRPr lang="es-ES" dirty="0">
              <a:solidFill>
                <a:srgbClr val="00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5012136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19450" y="192948"/>
            <a:ext cx="11501306" cy="5625323"/>
          </a:xfrm>
          <a:prstGeom prst="rect">
            <a:avLst/>
          </a:prstGeom>
        </p:spPr>
        <p:txBody>
          <a:bodyPr wrap="square">
            <a:spAutoFit/>
          </a:bodyPr>
          <a:lstStyle/>
          <a:p>
            <a:pPr algn="just">
              <a:lnSpc>
                <a:spcPct val="107000"/>
              </a:lnSpc>
              <a:spcAft>
                <a:spcPts val="800"/>
              </a:spcAft>
            </a:pPr>
            <a:r>
              <a:rPr lang="es-ES" b="1" dirty="0">
                <a:solidFill>
                  <a:srgbClr val="002060"/>
                </a:solidFill>
                <a:latin typeface="Franklin Gothic Book" panose="020B0503020102020204" pitchFamily="34" charset="0"/>
                <a:ea typeface="Calibri" panose="020F0502020204030204" pitchFamily="34" charset="0"/>
                <a:cs typeface="Calibri" panose="020F0502020204030204" pitchFamily="34" charset="0"/>
              </a:rPr>
              <a:t>RECOLECTOR CONSORCIO </a:t>
            </a:r>
            <a:r>
              <a:rPr lang="es-ES" b="1" dirty="0" smtClean="0">
                <a:solidFill>
                  <a:srgbClr val="002060"/>
                </a:solidFill>
                <a:latin typeface="Franklin Gothic Book" panose="020B0503020102020204" pitchFamily="34" charset="0"/>
                <a:ea typeface="Calibri" panose="020F0502020204030204" pitchFamily="34" charset="0"/>
                <a:cs typeface="Calibri" panose="020F0502020204030204" pitchFamily="34" charset="0"/>
              </a:rPr>
              <a:t>BUCLE</a:t>
            </a:r>
            <a:r>
              <a:rPr lang="es-ES" b="1" dirty="0" smtClean="0">
                <a:latin typeface="Franklin Gothic Book" panose="020B0503020102020204" pitchFamily="34" charset="0"/>
                <a:ea typeface="Calibri" panose="020F0502020204030204" pitchFamily="34" charset="0"/>
                <a:cs typeface="Times New Roman" panose="02020603050405020304" pitchFamily="18" charset="0"/>
              </a:rPr>
              <a:t>:</a:t>
            </a:r>
            <a:endParaRPr lang="es-E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dirty="0">
                <a:latin typeface="Franklin Gothic Book" panose="020B0503020102020204" pitchFamily="34" charset="0"/>
                <a:ea typeface="Calibri" panose="020F0502020204030204" pitchFamily="34" charset="0"/>
                <a:cs typeface="Times New Roman" panose="02020603050405020304" pitchFamily="18" charset="0"/>
              </a:rPr>
              <a:t>	</a:t>
            </a:r>
            <a:r>
              <a:rPr lang="es-ES" b="1" u="sng" dirty="0">
                <a:latin typeface="Franklin Gothic Book" panose="020B0503020102020204" pitchFamily="34" charset="0"/>
                <a:ea typeface="Calibri" panose="020F0502020204030204" pitchFamily="34" charset="0"/>
                <a:cs typeface="Times New Roman" panose="02020603050405020304" pitchFamily="18" charset="0"/>
              </a:rPr>
              <a:t>Dominio que albergue el recolector del consorcio </a:t>
            </a:r>
            <a:r>
              <a:rPr lang="es-ES" b="1" u="sng" dirty="0" smtClean="0">
                <a:latin typeface="Franklin Gothic Book" panose="020B0503020102020204" pitchFamily="34" charset="0"/>
                <a:ea typeface="Calibri" panose="020F0502020204030204" pitchFamily="34" charset="0"/>
                <a:cs typeface="Times New Roman" panose="02020603050405020304" pitchFamily="18" charset="0"/>
              </a:rPr>
              <a:t>BUCLE</a:t>
            </a:r>
            <a:r>
              <a:rPr lang="es-ES" dirty="0" smtClean="0">
                <a:latin typeface="Franklin Gothic Book" panose="020B0503020102020204" pitchFamily="34" charset="0"/>
                <a:ea typeface="Calibri" panose="020F0502020204030204" pitchFamily="34" charset="0"/>
                <a:cs typeface="Times New Roman" panose="02020603050405020304" pitchFamily="18" charset="0"/>
              </a:rPr>
              <a:t>: </a:t>
            </a:r>
            <a:r>
              <a:rPr lang="es-ES" u="sng" dirty="0" smtClean="0">
                <a:hlinkClick r:id="rId2"/>
              </a:rPr>
              <a:t>www.consorciobucle.es</a:t>
            </a:r>
            <a:endParaRPr lang="es-ES" dirty="0">
              <a:latin typeface="Calibri" panose="020F0502020204030204" pitchFamily="34" charset="0"/>
              <a:ea typeface="Calibri" panose="020F0502020204030204" pitchFamily="34" charset="0"/>
              <a:cs typeface="Times New Roman" panose="02020603050405020304" pitchFamily="18" charset="0"/>
            </a:endParaRPr>
          </a:p>
          <a:p>
            <a:pPr marL="457200">
              <a:spcAft>
                <a:spcPts val="0"/>
              </a:spcAft>
            </a:pPr>
            <a:r>
              <a:rPr lang="es-ES" dirty="0">
                <a:latin typeface="Franklin Gothic Book" panose="020B0503020102020204" pitchFamily="34" charset="0"/>
                <a:ea typeface="Times New Roman" panose="02020603050405020304" pitchFamily="18" charset="0"/>
              </a:rPr>
              <a:t>Creación de la página principal del consorcio BUCLE de la que partirán enlaces a cada uno de los cuatro repositorios, así como al recolector. El dominio será dado por BUCLE.</a:t>
            </a:r>
            <a:endParaRPr lang="es-ES" dirty="0">
              <a:latin typeface="Times New Roman" panose="02020603050405020304" pitchFamily="18" charset="0"/>
              <a:ea typeface="Times New Roman" panose="02020603050405020304" pitchFamily="18" charset="0"/>
            </a:endParaRPr>
          </a:p>
          <a:p>
            <a:pPr marL="457200">
              <a:spcAft>
                <a:spcPts val="0"/>
              </a:spcAft>
            </a:pPr>
            <a:r>
              <a:rPr lang="es-ES" dirty="0">
                <a:latin typeface="Franklin Gothic Book" panose="020B0503020102020204" pitchFamily="34" charset="0"/>
                <a:ea typeface="Times New Roman" panose="02020603050405020304" pitchFamily="18" charset="0"/>
              </a:rPr>
              <a:t> </a:t>
            </a:r>
            <a:endParaRPr lang="es-ES" dirty="0">
              <a:latin typeface="Times New Roman" panose="02020603050405020304" pitchFamily="18" charset="0"/>
              <a:ea typeface="Times New Roman" panose="02020603050405020304" pitchFamily="18" charset="0"/>
            </a:endParaRPr>
          </a:p>
          <a:p>
            <a:pPr>
              <a:lnSpc>
                <a:spcPct val="107000"/>
              </a:lnSpc>
              <a:spcAft>
                <a:spcPts val="800"/>
              </a:spcAft>
            </a:pPr>
            <a:r>
              <a:rPr lang="es-ES" b="1" dirty="0" smtClean="0">
                <a:latin typeface="Franklin Gothic Book" panose="020B0503020102020204" pitchFamily="34" charset="0"/>
                <a:ea typeface="Calibri" panose="020F0502020204030204" pitchFamily="34" charset="0"/>
                <a:cs typeface="Times New Roman" panose="02020603050405020304" pitchFamily="18" charset="0"/>
              </a:rPr>
              <a:t>	</a:t>
            </a:r>
            <a:r>
              <a:rPr lang="es-ES" b="1" u="sng" dirty="0" smtClean="0">
                <a:latin typeface="Franklin Gothic Book" panose="020B0503020102020204" pitchFamily="34" charset="0"/>
                <a:ea typeface="Calibri" panose="020F0502020204030204" pitchFamily="34" charset="0"/>
                <a:cs typeface="Times New Roman" panose="02020603050405020304" pitchFamily="18" charset="0"/>
              </a:rPr>
              <a:t>Host </a:t>
            </a:r>
            <a:r>
              <a:rPr lang="es-ES" b="1" u="sng" dirty="0">
                <a:latin typeface="Franklin Gothic Book" panose="020B0503020102020204" pitchFamily="34" charset="0"/>
                <a:ea typeface="Calibri" panose="020F0502020204030204" pitchFamily="34" charset="0"/>
                <a:cs typeface="Times New Roman" panose="02020603050405020304" pitchFamily="18" charset="0"/>
              </a:rPr>
              <a:t>virtual con capacidad para albergar el Recolector </a:t>
            </a:r>
            <a:r>
              <a:rPr lang="es-ES" b="1" u="sng" dirty="0" smtClean="0">
                <a:latin typeface="Franklin Gothic Book" panose="020B0503020102020204" pitchFamily="34" charset="0"/>
                <a:ea typeface="Calibri" panose="020F0502020204030204" pitchFamily="34" charset="0"/>
                <a:cs typeface="Times New Roman" panose="02020603050405020304" pitchFamily="18" charset="0"/>
              </a:rPr>
              <a:t>OAI</a:t>
            </a:r>
            <a:endParaRPr lang="es-ES" b="1" dirty="0">
              <a:latin typeface="Calibri" panose="020F0502020204030204" pitchFamily="34" charset="0"/>
              <a:ea typeface="Calibri" panose="020F0502020204030204" pitchFamily="34" charset="0"/>
              <a:cs typeface="Times New Roman" panose="02020603050405020304" pitchFamily="18" charset="0"/>
            </a:endParaRPr>
          </a:p>
          <a:p>
            <a:pPr marL="457200" algn="just">
              <a:spcAft>
                <a:spcPts val="0"/>
              </a:spcAft>
            </a:pPr>
            <a:r>
              <a:rPr lang="es-ES" dirty="0">
                <a:latin typeface="Franklin Gothic Book" panose="020B0503020102020204" pitchFamily="34" charset="0"/>
                <a:ea typeface="Times New Roman" panose="02020603050405020304" pitchFamily="18" charset="0"/>
              </a:rPr>
              <a:t>Contratación en nombre de BUCLE de un host virtual durante el periodo (2018-2020). Posteriormente pasaría BUCLE a hacerse cargo de dicho host.</a:t>
            </a:r>
            <a:endParaRPr lang="es-ES" dirty="0">
              <a:latin typeface="Times New Roman" panose="02020603050405020304" pitchFamily="18" charset="0"/>
              <a:ea typeface="Times New Roman" panose="02020603050405020304" pitchFamily="18" charset="0"/>
            </a:endParaRPr>
          </a:p>
          <a:p>
            <a:pPr marL="457200" algn="just">
              <a:spcAft>
                <a:spcPts val="0"/>
              </a:spcAft>
            </a:pPr>
            <a:r>
              <a:rPr lang="es-ES" dirty="0">
                <a:latin typeface="Franklin Gothic Book" panose="020B0503020102020204" pitchFamily="34" charset="0"/>
                <a:ea typeface="Times New Roman" panose="02020603050405020304" pitchFamily="18" charset="0"/>
              </a:rPr>
              <a:t> </a:t>
            </a:r>
            <a:endParaRPr lang="es-ES" dirty="0">
              <a:latin typeface="Times New Roman" panose="02020603050405020304" pitchFamily="18" charset="0"/>
              <a:ea typeface="Times New Roman" panose="02020603050405020304" pitchFamily="18" charset="0"/>
            </a:endParaRPr>
          </a:p>
          <a:p>
            <a:pPr marL="457200" algn="just">
              <a:spcAft>
                <a:spcPts val="0"/>
              </a:spcAft>
            </a:pPr>
            <a:r>
              <a:rPr lang="es-ES" dirty="0" smtClean="0">
                <a:latin typeface="Franklin Gothic Book" panose="020B0503020102020204" pitchFamily="34" charset="0"/>
                <a:ea typeface="Times New Roman" panose="02020603050405020304" pitchFamily="18" charset="0"/>
              </a:rPr>
              <a:t>El </a:t>
            </a:r>
            <a:r>
              <a:rPr lang="es-ES" dirty="0">
                <a:latin typeface="Franklin Gothic Book" panose="020B0503020102020204" pitchFamily="34" charset="0"/>
                <a:ea typeface="Times New Roman" panose="02020603050405020304" pitchFamily="18" charset="0"/>
              </a:rPr>
              <a:t>servidor debe tener capacidad para almacenar la página web de BUCLE y un recolector que cumpla con las características descritas más abajo. </a:t>
            </a:r>
            <a:endParaRPr lang="es-ES" dirty="0">
              <a:latin typeface="Times New Roman" panose="02020603050405020304" pitchFamily="18" charset="0"/>
              <a:ea typeface="Times New Roman" panose="02020603050405020304" pitchFamily="18" charset="0"/>
            </a:endParaRPr>
          </a:p>
          <a:p>
            <a:pPr marL="457200" algn="just">
              <a:spcAft>
                <a:spcPts val="0"/>
              </a:spcAft>
            </a:pPr>
            <a:r>
              <a:rPr lang="es-ES" dirty="0">
                <a:latin typeface="Franklin Gothic Book" panose="020B0503020102020204" pitchFamily="34" charset="0"/>
                <a:ea typeface="Times New Roman" panose="02020603050405020304" pitchFamily="18" charset="0"/>
              </a:rPr>
              <a:t> </a:t>
            </a:r>
            <a:endParaRPr lang="es-ES" dirty="0">
              <a:latin typeface="Times New Roman" panose="02020603050405020304" pitchFamily="18" charset="0"/>
              <a:ea typeface="Times New Roman" panose="02020603050405020304" pitchFamily="18" charset="0"/>
            </a:endParaRPr>
          </a:p>
          <a:p>
            <a:pPr marL="457200" algn="just">
              <a:spcAft>
                <a:spcPts val="0"/>
              </a:spcAft>
            </a:pPr>
            <a:r>
              <a:rPr lang="es-ES" dirty="0">
                <a:latin typeface="Franklin Gothic Book" panose="020B0503020102020204" pitchFamily="34" charset="0"/>
                <a:ea typeface="Times New Roman" panose="02020603050405020304" pitchFamily="18" charset="0"/>
              </a:rPr>
              <a:t>El servidor debe contar con acceso </a:t>
            </a:r>
            <a:r>
              <a:rPr lang="es-ES" dirty="0" err="1">
                <a:latin typeface="Franklin Gothic Book" panose="020B0503020102020204" pitchFamily="34" charset="0"/>
                <a:ea typeface="Times New Roman" panose="02020603050405020304" pitchFamily="18" charset="0"/>
              </a:rPr>
              <a:t>ssh</a:t>
            </a:r>
            <a:r>
              <a:rPr lang="es-ES" dirty="0">
                <a:latin typeface="Franklin Gothic Book" panose="020B0503020102020204" pitchFamily="34" charset="0"/>
                <a:ea typeface="Times New Roman" panose="02020603050405020304" pitchFamily="18" charset="0"/>
              </a:rPr>
              <a:t>, ancho de banda como mínimo 100Mbs, transferencia ilimitada y sistema de copia de seguridad. Además de contener el software necesario para implementar la propia página web y el recolector.</a:t>
            </a:r>
            <a:endParaRPr lang="es-ES" dirty="0">
              <a:latin typeface="Times New Roman" panose="02020603050405020304" pitchFamily="18" charset="0"/>
              <a:ea typeface="Times New Roman" panose="02020603050405020304" pitchFamily="18" charset="0"/>
            </a:endParaRPr>
          </a:p>
          <a:p>
            <a:pPr marL="457200" algn="just">
              <a:spcAft>
                <a:spcPts val="0"/>
              </a:spcAft>
            </a:pPr>
            <a:r>
              <a:rPr lang="es-ES" dirty="0">
                <a:latin typeface="Franklin Gothic Book" panose="020B0503020102020204" pitchFamily="34" charset="0"/>
                <a:ea typeface="Times New Roman" panose="02020603050405020304" pitchFamily="18" charset="0"/>
              </a:rPr>
              <a:t> </a:t>
            </a:r>
            <a:endParaRPr lang="es-ES" dirty="0">
              <a:latin typeface="Times New Roman" panose="02020603050405020304" pitchFamily="18" charset="0"/>
              <a:ea typeface="Times New Roman" panose="02020603050405020304" pitchFamily="18" charset="0"/>
            </a:endParaRPr>
          </a:p>
          <a:p>
            <a:pPr marL="457200" algn="just">
              <a:spcAft>
                <a:spcPts val="0"/>
              </a:spcAft>
            </a:pPr>
            <a:r>
              <a:rPr lang="es-ES" dirty="0">
                <a:latin typeface="Franklin Gothic Book" panose="020B0503020102020204" pitchFamily="34" charset="0"/>
                <a:ea typeface="Times New Roman" panose="02020603050405020304" pitchFamily="18" charset="0"/>
              </a:rPr>
              <a:t>Servidor de 2 núcleos, como mínimo 4-6 GB de memoria y 10GB de almacenamiento. Estas características serán susceptibles de poderse ampliar.</a:t>
            </a:r>
            <a:endParaRPr lang="es-ES" dirty="0">
              <a:latin typeface="Times New Roman" panose="02020603050405020304" pitchFamily="18" charset="0"/>
              <a:ea typeface="Times New Roman" panose="02020603050405020304" pitchFamily="18" charset="0"/>
            </a:endParaRPr>
          </a:p>
          <a:p>
            <a:pPr algn="just">
              <a:lnSpc>
                <a:spcPct val="107000"/>
              </a:lnSpc>
              <a:spcAft>
                <a:spcPts val="800"/>
              </a:spcAft>
            </a:pPr>
            <a:r>
              <a:rPr lang="es-ES" sz="1100" dirty="0">
                <a:latin typeface="Franklin Gothic Book" panose="020B0503020102020204" pitchFamily="34" charset="0"/>
                <a:ea typeface="Calibri" panose="020F0502020204030204" pitchFamily="34" charset="0"/>
                <a:cs typeface="Times New Roman" panose="02020603050405020304" pitchFamily="18" charset="0"/>
              </a:rPr>
              <a:t>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065821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53005" y="251670"/>
            <a:ext cx="10830187" cy="4450129"/>
          </a:xfrm>
          <a:prstGeom prst="rect">
            <a:avLst/>
          </a:prstGeom>
        </p:spPr>
        <p:txBody>
          <a:bodyPr wrap="square">
            <a:spAutoFit/>
          </a:bodyPr>
          <a:lstStyle/>
          <a:p>
            <a:pPr>
              <a:lnSpc>
                <a:spcPct val="107000"/>
              </a:lnSpc>
              <a:spcAft>
                <a:spcPts val="800"/>
              </a:spcAft>
            </a:pPr>
            <a:r>
              <a:rPr lang="es-ES" dirty="0" smtClean="0">
                <a:latin typeface="Franklin Gothic Book" panose="020B0503020102020204" pitchFamily="34" charset="0"/>
                <a:ea typeface="Calibri" panose="020F0502020204030204" pitchFamily="34" charset="0"/>
                <a:cs typeface="Times New Roman" panose="02020603050405020304" pitchFamily="18" charset="0"/>
              </a:rPr>
              <a:t>	</a:t>
            </a:r>
            <a:r>
              <a:rPr lang="es-ES" b="1" u="sng" dirty="0" smtClean="0">
                <a:latin typeface="Franklin Gothic Book" panose="020B0503020102020204" pitchFamily="34" charset="0"/>
                <a:ea typeface="Calibri" panose="020F0502020204030204" pitchFamily="34" charset="0"/>
                <a:cs typeface="Times New Roman" panose="02020603050405020304" pitchFamily="18" charset="0"/>
              </a:rPr>
              <a:t>Instalación </a:t>
            </a:r>
            <a:r>
              <a:rPr lang="es-ES" b="1" u="sng" dirty="0">
                <a:latin typeface="Franklin Gothic Book" panose="020B0503020102020204" pitchFamily="34" charset="0"/>
                <a:ea typeface="Calibri" panose="020F0502020204030204" pitchFamily="34" charset="0"/>
                <a:cs typeface="Times New Roman" panose="02020603050405020304" pitchFamily="18" charset="0"/>
              </a:rPr>
              <a:t>y puesta en funcionamiento </a:t>
            </a:r>
            <a:r>
              <a:rPr lang="es-ES" b="1" u="sng" dirty="0" smtClean="0">
                <a:latin typeface="Franklin Gothic Book" panose="020B0503020102020204" pitchFamily="34" charset="0"/>
                <a:ea typeface="Calibri" panose="020F0502020204030204" pitchFamily="34" charset="0"/>
                <a:cs typeface="Times New Roman" panose="02020603050405020304" pitchFamily="18" charset="0"/>
              </a:rPr>
              <a:t>del recolector</a:t>
            </a:r>
            <a:r>
              <a:rPr lang="es-ES" dirty="0">
                <a:latin typeface="Franklin Gothic Book" panose="020B0503020102020204" pitchFamily="34" charset="0"/>
                <a:ea typeface="Calibri" panose="020F0502020204030204" pitchFamily="34" charset="0"/>
                <a:cs typeface="Times New Roman" panose="02020603050405020304" pitchFamily="18" charset="0"/>
              </a:rPr>
              <a:t>. </a:t>
            </a:r>
            <a:endParaRPr lang="es-E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dirty="0" smtClean="0">
                <a:latin typeface="Franklin Gothic Book" panose="020B0503020102020204" pitchFamily="34" charset="0"/>
                <a:ea typeface="Calibri" panose="020F0502020204030204" pitchFamily="34" charset="0"/>
                <a:cs typeface="Times New Roman" panose="02020603050405020304" pitchFamily="18" charset="0"/>
              </a:rPr>
              <a:t>Instalación</a:t>
            </a:r>
            <a:r>
              <a:rPr lang="es-ES" dirty="0">
                <a:latin typeface="Franklin Gothic Book" panose="020B0503020102020204" pitchFamily="34" charset="0"/>
                <a:ea typeface="Calibri" panose="020F0502020204030204" pitchFamily="34" charset="0"/>
                <a:cs typeface="Times New Roman" panose="02020603050405020304" pitchFamily="18" charset="0"/>
              </a:rPr>
              <a:t>, puesta en funcionamiento y configuración de un recolector, éste recolector deberá nutrirse automáticamente de los metadatos de los cuatro repositorios participantes y contar con las siguientes características:</a:t>
            </a:r>
            <a:endParaRPr lang="es-ES" dirty="0">
              <a:latin typeface="Calibri" panose="020F0502020204030204" pitchFamily="34" charset="0"/>
              <a:ea typeface="Calibri" panose="020F0502020204030204" pitchFamily="34" charset="0"/>
              <a:cs typeface="Times New Roman" panose="02020603050405020304" pitchFamily="18" charset="0"/>
            </a:endParaRPr>
          </a:p>
          <a:p>
            <a:pPr marL="449580" algn="just">
              <a:lnSpc>
                <a:spcPct val="107000"/>
              </a:lnSpc>
              <a:spcAft>
                <a:spcPts val="800"/>
              </a:spcAft>
            </a:pPr>
            <a:r>
              <a:rPr lang="es-ES" dirty="0">
                <a:latin typeface="Franklin Gothic Book" panose="020B0503020102020204" pitchFamily="34" charset="0"/>
                <a:ea typeface="Calibri" panose="020F0502020204030204" pitchFamily="34" charset="0"/>
                <a:cs typeface="Times New Roman" panose="02020603050405020304" pitchFamily="18" charset="0"/>
              </a:rPr>
              <a:t> </a:t>
            </a:r>
            <a:r>
              <a:rPr lang="es-ES" dirty="0" smtClean="0">
                <a:latin typeface="Franklin Gothic Book" panose="020B0503020102020204" pitchFamily="34" charset="0"/>
                <a:ea typeface="Calibri" panose="020F0502020204030204" pitchFamily="34" charset="0"/>
                <a:cs typeface="Times New Roman" panose="02020603050405020304" pitchFamily="18" charset="0"/>
              </a:rPr>
              <a:t>- </a:t>
            </a:r>
            <a:r>
              <a:rPr lang="es-ES" dirty="0">
                <a:latin typeface="Franklin Gothic Book" panose="020B0503020102020204" pitchFamily="34" charset="0"/>
                <a:ea typeface="Calibri" panose="020F0502020204030204" pitchFamily="34" charset="0"/>
                <a:cs typeface="Times New Roman" panose="02020603050405020304" pitchFamily="18" charset="0"/>
              </a:rPr>
              <a:t>Capacidad para recolectar metadatos por OAI en una variedad de esquemas extensible.</a:t>
            </a:r>
            <a:endParaRPr lang="es-ES" dirty="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6000"/>
              </a:lnSpc>
              <a:spcAft>
                <a:spcPts val="800"/>
              </a:spcAft>
            </a:pPr>
            <a:r>
              <a:rPr lang="es-ES" dirty="0">
                <a:latin typeface="Franklin Gothic Book" panose="020B0503020102020204" pitchFamily="34" charset="0"/>
                <a:ea typeface="Times New Roman" panose="02020603050405020304" pitchFamily="18" charset="0"/>
              </a:rPr>
              <a:t>- Posibilidad de programar recolecciones periódicas.</a:t>
            </a:r>
            <a:endParaRPr lang="es-ES" dirty="0">
              <a:latin typeface="Times New Roman" panose="02020603050405020304" pitchFamily="18" charset="0"/>
              <a:ea typeface="Times New Roman" panose="02020603050405020304" pitchFamily="18" charset="0"/>
            </a:endParaRPr>
          </a:p>
          <a:p>
            <a:pPr marL="228600" indent="220980" algn="just">
              <a:lnSpc>
                <a:spcPct val="106000"/>
              </a:lnSpc>
              <a:spcAft>
                <a:spcPts val="800"/>
              </a:spcAft>
            </a:pPr>
            <a:r>
              <a:rPr lang="es-ES" dirty="0">
                <a:latin typeface="Franklin Gothic Book" panose="020B0503020102020204" pitchFamily="34" charset="0"/>
                <a:ea typeface="Calibri" panose="020F0502020204030204" pitchFamily="34" charset="0"/>
                <a:cs typeface="Times New Roman" panose="02020603050405020304" pitchFamily="18" charset="0"/>
              </a:rPr>
              <a:t>- Herramientas de búsqueda avanzadas sobre los resultados.</a:t>
            </a:r>
            <a:endParaRPr lang="es-ES" dirty="0">
              <a:latin typeface="Calibri" panose="020F0502020204030204" pitchFamily="34" charset="0"/>
              <a:ea typeface="Calibri" panose="020F0502020204030204" pitchFamily="34" charset="0"/>
              <a:cs typeface="Times New Roman" panose="02020603050405020304" pitchFamily="18" charset="0"/>
            </a:endParaRPr>
          </a:p>
          <a:p>
            <a:pPr marL="228600" indent="220980" algn="just">
              <a:lnSpc>
                <a:spcPct val="106000"/>
              </a:lnSpc>
              <a:spcAft>
                <a:spcPts val="800"/>
              </a:spcAft>
            </a:pPr>
            <a:r>
              <a:rPr lang="es-ES" dirty="0">
                <a:latin typeface="Franklin Gothic Book" panose="020B0503020102020204" pitchFamily="34" charset="0"/>
                <a:ea typeface="Calibri" panose="020F0502020204030204" pitchFamily="34" charset="0"/>
                <a:cs typeface="Times New Roman" panose="02020603050405020304" pitchFamily="18" charset="0"/>
              </a:rPr>
              <a:t>- Recolección granular.</a:t>
            </a:r>
            <a:endParaRPr lang="es-ES" dirty="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6000"/>
              </a:lnSpc>
              <a:spcAft>
                <a:spcPts val="800"/>
              </a:spcAft>
            </a:pPr>
            <a:r>
              <a:rPr lang="es-ES" dirty="0">
                <a:latin typeface="Franklin Gothic Book" panose="020B0503020102020204" pitchFamily="34" charset="0"/>
                <a:ea typeface="Times New Roman" panose="02020603050405020304" pitchFamily="18" charset="0"/>
              </a:rPr>
              <a:t>- Posibilidad de filtración y normalización de los metadatos tras la recolección.</a:t>
            </a:r>
            <a:endParaRPr lang="es-ES" dirty="0">
              <a:latin typeface="Times New Roman" panose="02020603050405020304" pitchFamily="18" charset="0"/>
              <a:ea typeface="Times New Roman" panose="02020603050405020304" pitchFamily="18" charset="0"/>
            </a:endParaRPr>
          </a:p>
          <a:p>
            <a:pPr marL="457200" algn="just">
              <a:lnSpc>
                <a:spcPct val="106000"/>
              </a:lnSpc>
              <a:spcAft>
                <a:spcPts val="800"/>
              </a:spcAft>
            </a:pPr>
            <a:r>
              <a:rPr lang="es-ES" dirty="0">
                <a:latin typeface="Franklin Gothic Book" panose="020B0503020102020204" pitchFamily="34" charset="0"/>
                <a:ea typeface="Times New Roman" panose="02020603050405020304" pitchFamily="18" charset="0"/>
              </a:rPr>
              <a:t> </a:t>
            </a:r>
            <a:r>
              <a:rPr lang="es-ES" dirty="0" smtClean="0">
                <a:latin typeface="Franklin Gothic Book" panose="020B0503020102020204" pitchFamily="34" charset="0"/>
                <a:ea typeface="Times New Roman" panose="02020603050405020304" pitchFamily="18" charset="0"/>
              </a:rPr>
              <a:t>- </a:t>
            </a:r>
            <a:r>
              <a:rPr lang="es-ES" dirty="0">
                <a:latin typeface="Franklin Gothic Book" panose="020B0503020102020204" pitchFamily="34" charset="0"/>
                <a:ea typeface="Times New Roman" panose="02020603050405020304" pitchFamily="18" charset="0"/>
              </a:rPr>
              <a:t>Interfaz configurable con funciones de búsqueda y posibilidad de filtración por distintos campos entre ellos el repositorio de origen.</a:t>
            </a:r>
            <a:endParaRPr lang="es-ES" dirty="0">
              <a:latin typeface="Times New Roman" panose="02020603050405020304" pitchFamily="18" charset="0"/>
              <a:ea typeface="Times New Roman" panose="02020603050405020304" pitchFamily="18" charset="0"/>
            </a:endParaRPr>
          </a:p>
          <a:p>
            <a:pPr marL="457200" algn="just">
              <a:lnSpc>
                <a:spcPct val="106000"/>
              </a:lnSpc>
              <a:spcAft>
                <a:spcPts val="800"/>
              </a:spcAft>
            </a:pPr>
            <a:r>
              <a:rPr lang="es-ES" dirty="0">
                <a:latin typeface="Franklin Gothic Book" panose="020B0503020102020204" pitchFamily="34" charset="0"/>
                <a:ea typeface="Times New Roman" panose="02020603050405020304" pitchFamily="18" charset="0"/>
              </a:rPr>
              <a:t> </a:t>
            </a:r>
            <a:r>
              <a:rPr lang="es-ES" dirty="0" smtClean="0">
                <a:latin typeface="Franklin Gothic Book" panose="020B0503020102020204" pitchFamily="34" charset="0"/>
                <a:ea typeface="Times New Roman" panose="02020603050405020304" pitchFamily="18" charset="0"/>
              </a:rPr>
              <a:t>- </a:t>
            </a:r>
            <a:r>
              <a:rPr lang="es-ES" dirty="0">
                <a:latin typeface="Franklin Gothic Book" panose="020B0503020102020204" pitchFamily="34" charset="0"/>
                <a:ea typeface="Times New Roman" panose="02020603050405020304" pitchFamily="18" charset="0"/>
              </a:rPr>
              <a:t>Ser de código abierto.</a:t>
            </a:r>
            <a:endParaRPr lang="es-ES"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169235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64065" y="796954"/>
            <a:ext cx="10444295" cy="4012380"/>
          </a:xfrm>
          <a:prstGeom prst="rect">
            <a:avLst/>
          </a:prstGeom>
        </p:spPr>
        <p:txBody>
          <a:bodyPr wrap="square">
            <a:spAutoFit/>
          </a:bodyPr>
          <a:lstStyle/>
          <a:p>
            <a:pPr>
              <a:lnSpc>
                <a:spcPct val="107000"/>
              </a:lnSpc>
              <a:spcAft>
                <a:spcPts val="800"/>
              </a:spcAft>
            </a:pPr>
            <a:r>
              <a:rPr lang="es-ES" dirty="0">
                <a:latin typeface="Franklin Gothic Book" panose="020B0503020102020204" pitchFamily="34" charset="0"/>
                <a:ea typeface="Calibri" panose="020F0502020204030204" pitchFamily="34" charset="0"/>
                <a:cs typeface="Times New Roman" panose="02020603050405020304" pitchFamily="18" charset="0"/>
              </a:rPr>
              <a:t> </a:t>
            </a:r>
            <a:r>
              <a:rPr lang="es-ES" b="1" u="sng" dirty="0" smtClean="0">
                <a:latin typeface="Franklin Gothic Book" panose="020B0503020102020204" pitchFamily="34" charset="0"/>
                <a:ea typeface="Calibri" panose="020F0502020204030204" pitchFamily="34" charset="0"/>
                <a:cs typeface="Times New Roman" panose="02020603050405020304" pitchFamily="18" charset="0"/>
              </a:rPr>
              <a:t>Funcionalidades adicionales</a:t>
            </a:r>
            <a:r>
              <a:rPr lang="es-ES" dirty="0" smtClean="0">
                <a:latin typeface="Franklin Gothic Book" panose="020B0503020102020204" pitchFamily="34" charset="0"/>
                <a:ea typeface="Calibri" panose="020F0502020204030204" pitchFamily="34" charset="0"/>
                <a:cs typeface="Times New Roman" panose="02020603050405020304" pitchFamily="18" charset="0"/>
              </a:rPr>
              <a:t>:</a:t>
            </a:r>
          </a:p>
          <a:p>
            <a:pPr>
              <a:lnSpc>
                <a:spcPct val="107000"/>
              </a:lnSpc>
              <a:spcAft>
                <a:spcPts val="800"/>
              </a:spcAft>
            </a:pPr>
            <a:endParaRPr lang="es-E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dirty="0">
                <a:latin typeface="Franklin Gothic Book" panose="020B0503020102020204" pitchFamily="34" charset="0"/>
                <a:ea typeface="Calibri" panose="020F0502020204030204" pitchFamily="34" charset="0"/>
                <a:cs typeface="Times New Roman" panose="02020603050405020304" pitchFamily="18" charset="0"/>
              </a:rPr>
              <a:t>	Recolección inicial de los metadatos de la producción científica de los cuatro repositorios.</a:t>
            </a:r>
            <a:endParaRPr lang="es-ES" dirty="0">
              <a:latin typeface="Calibri" panose="020F0502020204030204" pitchFamily="34" charset="0"/>
              <a:ea typeface="Calibri" panose="020F0502020204030204" pitchFamily="34" charset="0"/>
              <a:cs typeface="Times New Roman" panose="02020603050405020304" pitchFamily="18" charset="0"/>
            </a:endParaRPr>
          </a:p>
          <a:p>
            <a:pPr marL="457200">
              <a:spcAft>
                <a:spcPts val="0"/>
              </a:spcAft>
            </a:pPr>
            <a:r>
              <a:rPr lang="es-ES" dirty="0">
                <a:latin typeface="Franklin Gothic Book" panose="020B0503020102020204" pitchFamily="34" charset="0"/>
                <a:ea typeface="Times New Roman" panose="02020603050405020304" pitchFamily="18" charset="0"/>
              </a:rPr>
              <a:t> </a:t>
            </a:r>
            <a:endParaRPr lang="es-ES" dirty="0">
              <a:latin typeface="Times New Roman" panose="02020603050405020304" pitchFamily="18" charset="0"/>
              <a:ea typeface="Times New Roman" panose="02020603050405020304" pitchFamily="18" charset="0"/>
            </a:endParaRPr>
          </a:p>
          <a:p>
            <a:pPr>
              <a:lnSpc>
                <a:spcPct val="107000"/>
              </a:lnSpc>
              <a:spcAft>
                <a:spcPts val="800"/>
              </a:spcAft>
            </a:pPr>
            <a:r>
              <a:rPr lang="es-ES" dirty="0">
                <a:latin typeface="Franklin Gothic Book" panose="020B0503020102020204" pitchFamily="34" charset="0"/>
                <a:ea typeface="Calibri" panose="020F0502020204030204" pitchFamily="34" charset="0"/>
                <a:cs typeface="Times New Roman" panose="02020603050405020304" pitchFamily="18" charset="0"/>
              </a:rPr>
              <a:t>	Dejar automatizada una recolección periódica de los nuevos registros. </a:t>
            </a:r>
            <a:endParaRPr lang="es-ES" dirty="0">
              <a:latin typeface="Calibri" panose="020F0502020204030204" pitchFamily="34" charset="0"/>
              <a:ea typeface="Calibri" panose="020F0502020204030204" pitchFamily="34" charset="0"/>
              <a:cs typeface="Times New Roman" panose="02020603050405020304" pitchFamily="18" charset="0"/>
            </a:endParaRPr>
          </a:p>
          <a:p>
            <a:pPr marL="457200">
              <a:spcAft>
                <a:spcPts val="0"/>
              </a:spcAft>
            </a:pPr>
            <a:r>
              <a:rPr lang="es-ES" dirty="0">
                <a:latin typeface="Franklin Gothic Book" panose="020B0503020102020204" pitchFamily="34" charset="0"/>
                <a:ea typeface="Times New Roman" panose="02020603050405020304" pitchFamily="18" charset="0"/>
              </a:rPr>
              <a:t> </a:t>
            </a:r>
            <a:endParaRPr lang="es-ES" dirty="0">
              <a:latin typeface="Times New Roman" panose="02020603050405020304" pitchFamily="18" charset="0"/>
              <a:ea typeface="Times New Roman" panose="02020603050405020304" pitchFamily="18" charset="0"/>
            </a:endParaRPr>
          </a:p>
          <a:p>
            <a:pPr>
              <a:lnSpc>
                <a:spcPct val="107000"/>
              </a:lnSpc>
              <a:spcAft>
                <a:spcPts val="800"/>
              </a:spcAft>
            </a:pPr>
            <a:r>
              <a:rPr lang="es-ES" dirty="0">
                <a:latin typeface="Franklin Gothic Book" panose="020B0503020102020204" pitchFamily="34" charset="0"/>
                <a:ea typeface="Calibri" panose="020F0502020204030204" pitchFamily="34" charset="0"/>
                <a:cs typeface="Times New Roman" panose="02020603050405020304" pitchFamily="18" charset="0"/>
              </a:rPr>
              <a:t>	Soporte funcional de la plataforma: </a:t>
            </a:r>
            <a:r>
              <a:rPr lang="es-ES" dirty="0" err="1">
                <a:latin typeface="Franklin Gothic Book" panose="020B0503020102020204" pitchFamily="34" charset="0"/>
                <a:ea typeface="Calibri" panose="020F0502020204030204" pitchFamily="34" charset="0"/>
                <a:cs typeface="Times New Roman" panose="02020603050405020304" pitchFamily="18" charset="0"/>
              </a:rPr>
              <a:t>backups</a:t>
            </a:r>
            <a:r>
              <a:rPr lang="es-ES" dirty="0">
                <a:latin typeface="Franklin Gothic Book" panose="020B0503020102020204" pitchFamily="34" charset="0"/>
                <a:ea typeface="Calibri" panose="020F0502020204030204" pitchFamily="34" charset="0"/>
                <a:cs typeface="Times New Roman" panose="02020603050405020304" pitchFamily="18" charset="0"/>
              </a:rPr>
              <a:t>, </a:t>
            </a:r>
            <a:r>
              <a:rPr lang="es-ES" dirty="0" err="1">
                <a:latin typeface="Franklin Gothic Book" panose="020B0503020102020204" pitchFamily="34" charset="0"/>
                <a:ea typeface="Calibri" panose="020F0502020204030204" pitchFamily="34" charset="0"/>
                <a:cs typeface="Times New Roman" panose="02020603050405020304" pitchFamily="18" charset="0"/>
              </a:rPr>
              <a:t>rearranques</a:t>
            </a:r>
            <a:r>
              <a:rPr lang="es-ES" dirty="0">
                <a:latin typeface="Franklin Gothic Book" panose="020B0503020102020204" pitchFamily="34" charset="0"/>
                <a:ea typeface="Calibri" panose="020F0502020204030204" pitchFamily="34" charset="0"/>
                <a:cs typeface="Times New Roman" panose="02020603050405020304" pitchFamily="18" charset="0"/>
              </a:rPr>
              <a:t>, cambios en la </a:t>
            </a:r>
            <a:r>
              <a:rPr lang="es-ES" dirty="0" smtClean="0">
                <a:latin typeface="Franklin Gothic Book" panose="020B0503020102020204" pitchFamily="34" charset="0"/>
                <a:ea typeface="Calibri" panose="020F0502020204030204" pitchFamily="34" charset="0"/>
                <a:cs typeface="Times New Roman" panose="02020603050405020304" pitchFamily="18" charset="0"/>
              </a:rPr>
              <a:t>plataforma.</a:t>
            </a:r>
            <a:r>
              <a:rPr lang="es-ES" dirty="0">
                <a:latin typeface="Franklin Gothic Book" panose="020B0503020102020204" pitchFamily="34" charset="0"/>
                <a:ea typeface="Times New Roman" panose="02020603050405020304" pitchFamily="18" charset="0"/>
              </a:rPr>
              <a:t> </a:t>
            </a:r>
            <a:endParaRPr lang="es-ES" dirty="0" smtClean="0">
              <a:latin typeface="Franklin Gothic Book" panose="020B0503020102020204" pitchFamily="34" charset="0"/>
              <a:ea typeface="Times New Roman" panose="02020603050405020304" pitchFamily="18" charset="0"/>
            </a:endParaRPr>
          </a:p>
          <a:p>
            <a:pPr>
              <a:lnSpc>
                <a:spcPct val="107000"/>
              </a:lnSpc>
              <a:spcAft>
                <a:spcPts val="800"/>
              </a:spcAft>
            </a:pPr>
            <a:endParaRPr lang="es-ES" dirty="0">
              <a:latin typeface="Times New Roman" panose="02020603050405020304" pitchFamily="18" charset="0"/>
              <a:ea typeface="Times New Roman" panose="02020603050405020304" pitchFamily="18" charset="0"/>
            </a:endParaRPr>
          </a:p>
          <a:p>
            <a:pPr>
              <a:lnSpc>
                <a:spcPct val="107000"/>
              </a:lnSpc>
              <a:spcAft>
                <a:spcPts val="800"/>
              </a:spcAft>
            </a:pPr>
            <a:r>
              <a:rPr lang="es-ES" dirty="0">
                <a:latin typeface="Franklin Gothic Book" panose="020B0503020102020204" pitchFamily="34" charset="0"/>
                <a:ea typeface="Calibri" panose="020F0502020204030204" pitchFamily="34" charset="0"/>
                <a:cs typeface="Times New Roman" panose="02020603050405020304" pitchFamily="18" charset="0"/>
              </a:rPr>
              <a:t>	Copias de seguridad periódicas del Recolector.</a:t>
            </a:r>
            <a:endParaRPr lang="es-ES" dirty="0">
              <a:latin typeface="Calibri" panose="020F0502020204030204" pitchFamily="34" charset="0"/>
              <a:ea typeface="Calibri" panose="020F0502020204030204" pitchFamily="34" charset="0"/>
              <a:cs typeface="Times New Roman" panose="02020603050405020304" pitchFamily="18" charset="0"/>
            </a:endParaRPr>
          </a:p>
          <a:p>
            <a:pPr marL="457200">
              <a:spcAft>
                <a:spcPts val="0"/>
              </a:spcAft>
            </a:pPr>
            <a:r>
              <a:rPr lang="es-ES" dirty="0">
                <a:latin typeface="Franklin Gothic Book" panose="020B0503020102020204" pitchFamily="34" charset="0"/>
                <a:ea typeface="Times New Roman" panose="02020603050405020304" pitchFamily="18" charset="0"/>
              </a:rPr>
              <a:t> </a:t>
            </a:r>
            <a:endParaRPr lang="es-ES" sz="1400" dirty="0">
              <a:latin typeface="Times New Roman" panose="02020603050405020304" pitchFamily="18" charset="0"/>
              <a:ea typeface="Times New Roman" panose="02020603050405020304" pitchFamily="18" charset="0"/>
            </a:endParaRPr>
          </a:p>
          <a:p>
            <a:pPr algn="just">
              <a:lnSpc>
                <a:spcPct val="107000"/>
              </a:lnSpc>
              <a:spcAft>
                <a:spcPts val="800"/>
              </a:spcAft>
            </a:pPr>
            <a:r>
              <a:rPr lang="es-ES" dirty="0">
                <a:latin typeface="Franklin Gothic Book" panose="020B0503020102020204" pitchFamily="34" charset="0"/>
                <a:ea typeface="Calibri" panose="020F0502020204030204" pitchFamily="34" charset="0"/>
                <a:cs typeface="Times New Roman" panose="02020603050405020304" pitchFamily="18" charset="0"/>
              </a:rPr>
              <a:t> </a:t>
            </a:r>
            <a:endParaRPr lang="es-E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704036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7405" y="0"/>
            <a:ext cx="4760525" cy="5670767"/>
          </a:xfrm>
          <a:prstGeom prst="rect">
            <a:avLst/>
          </a:prstGeom>
        </p:spPr>
      </p:pic>
    </p:spTree>
    <p:extLst>
      <p:ext uri="{BB962C8B-B14F-4D97-AF65-F5344CB8AC3E}">
        <p14:creationId xmlns:p14="http://schemas.microsoft.com/office/powerpoint/2010/main" val="39177934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117" y="92279"/>
            <a:ext cx="8247723" cy="5490665"/>
          </a:xfrm>
          <a:prstGeom prst="rect">
            <a:avLst/>
          </a:prstGeom>
        </p:spPr>
      </p:pic>
    </p:spTree>
    <p:extLst>
      <p:ext uri="{BB962C8B-B14F-4D97-AF65-F5344CB8AC3E}">
        <p14:creationId xmlns:p14="http://schemas.microsoft.com/office/powerpoint/2010/main" val="6685419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95" y="159391"/>
            <a:ext cx="9840345" cy="5307197"/>
          </a:xfrm>
          <a:prstGeom prst="rect">
            <a:avLst/>
          </a:prstGeom>
        </p:spPr>
      </p:pic>
    </p:spTree>
    <p:extLst>
      <p:ext uri="{BB962C8B-B14F-4D97-AF65-F5344CB8AC3E}">
        <p14:creationId xmlns:p14="http://schemas.microsoft.com/office/powerpoint/2010/main" val="22081402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8744" y="302004"/>
            <a:ext cx="9110477" cy="5156111"/>
          </a:xfrm>
          <a:prstGeom prst="rect">
            <a:avLst/>
          </a:prstGeom>
        </p:spPr>
      </p:pic>
    </p:spTree>
    <p:extLst>
      <p:ext uri="{BB962C8B-B14F-4D97-AF65-F5344CB8AC3E}">
        <p14:creationId xmlns:p14="http://schemas.microsoft.com/office/powerpoint/2010/main" val="21356917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6638" y="135041"/>
            <a:ext cx="7348755" cy="5454502"/>
          </a:xfrm>
          <a:prstGeom prst="rect">
            <a:avLst/>
          </a:prstGeom>
        </p:spPr>
      </p:pic>
    </p:spTree>
    <p:extLst>
      <p:ext uri="{BB962C8B-B14F-4D97-AF65-F5344CB8AC3E}">
        <p14:creationId xmlns:p14="http://schemas.microsoft.com/office/powerpoint/2010/main" val="13410824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1720" y="198134"/>
            <a:ext cx="8200360" cy="5170820"/>
          </a:xfrm>
          <a:prstGeom prst="rect">
            <a:avLst/>
          </a:prstGeom>
        </p:spPr>
      </p:pic>
    </p:spTree>
    <p:extLst>
      <p:ext uri="{BB962C8B-B14F-4D97-AF65-F5344CB8AC3E}">
        <p14:creationId xmlns:p14="http://schemas.microsoft.com/office/powerpoint/2010/main" val="3194686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232495" y="570451"/>
            <a:ext cx="9379578" cy="4496499"/>
          </a:xfrm>
          <a:prstGeom prst="rect">
            <a:avLst/>
          </a:prstGeom>
        </p:spPr>
      </p:pic>
    </p:spTree>
    <p:extLst>
      <p:ext uri="{BB962C8B-B14F-4D97-AF65-F5344CB8AC3E}">
        <p14:creationId xmlns:p14="http://schemas.microsoft.com/office/powerpoint/2010/main" val="224220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265027" y="1157681"/>
            <a:ext cx="7424257" cy="2552237"/>
          </a:xfrm>
          <a:prstGeom prst="rect">
            <a:avLst/>
          </a:prstGeom>
        </p:spPr>
        <p:txBody>
          <a:bodyPr wrap="square">
            <a:spAutoFit/>
          </a:bodyPr>
          <a:lstStyle/>
          <a:p>
            <a:pPr>
              <a:lnSpc>
                <a:spcPct val="107000"/>
              </a:lnSpc>
              <a:spcAft>
                <a:spcPts val="800"/>
              </a:spcAft>
            </a:pPr>
            <a:r>
              <a:rPr lang="es-ES" b="1" u="sng" dirty="0">
                <a:latin typeface="Calibri" panose="020F0502020204030204" pitchFamily="34" charset="0"/>
                <a:ea typeface="Calibri" panose="020F0502020204030204" pitchFamily="34" charset="0"/>
                <a:cs typeface="Times New Roman" panose="02020603050405020304" pitchFamily="18" charset="0"/>
              </a:rPr>
              <a:t>PASOS FUTUROS</a:t>
            </a:r>
            <a:r>
              <a:rPr lang="es-ES" dirty="0" smtClean="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endParaRPr lang="es-ES"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Calibri" panose="020F0502020204030204" pitchFamily="34" charset="0"/>
              <a:buChar char="-"/>
            </a:pPr>
            <a:r>
              <a:rPr lang="es-ES" dirty="0"/>
              <a:t> </a:t>
            </a:r>
            <a:r>
              <a:rPr lang="es-ES" dirty="0" smtClean="0"/>
              <a:t>Acceso </a:t>
            </a:r>
            <a:r>
              <a:rPr lang="es-ES" dirty="0"/>
              <a:t>abierto a los datos de </a:t>
            </a:r>
            <a:r>
              <a:rPr lang="es-ES" dirty="0" smtClean="0"/>
              <a:t>investigación: </a:t>
            </a:r>
            <a:r>
              <a:rPr lang="es-ES" dirty="0" smtClean="0">
                <a:ea typeface="Times New Roman" panose="02020603050405020304" pitchFamily="18" charset="0"/>
              </a:rPr>
              <a:t>Plan </a:t>
            </a:r>
            <a:r>
              <a:rPr lang="es-ES" dirty="0">
                <a:ea typeface="Times New Roman" panose="02020603050405020304" pitchFamily="18" charset="0"/>
              </a:rPr>
              <a:t>de gestión de </a:t>
            </a:r>
            <a:r>
              <a:rPr lang="es-ES" dirty="0" smtClean="0">
                <a:ea typeface="Times New Roman" panose="02020603050405020304" pitchFamily="18" charset="0"/>
              </a:rPr>
              <a:t>datos (DMP)</a:t>
            </a:r>
          </a:p>
          <a:p>
            <a:pPr marL="342900" lvl="0" indent="-342900">
              <a:spcAft>
                <a:spcPts val="0"/>
              </a:spcAft>
              <a:buFont typeface="Calibri" panose="020F0502020204030204" pitchFamily="34" charset="0"/>
              <a:buChar char="-"/>
            </a:pPr>
            <a:endParaRPr lang="es-ES" dirty="0">
              <a:ea typeface="Times New Roman" panose="02020603050405020304" pitchFamily="18" charset="0"/>
            </a:endParaRPr>
          </a:p>
          <a:p>
            <a:pPr marL="342900" lvl="0" indent="-342900">
              <a:spcAft>
                <a:spcPts val="0"/>
              </a:spcAft>
              <a:buFont typeface="Calibri" panose="020F0502020204030204" pitchFamily="34" charset="0"/>
              <a:buChar char="-"/>
            </a:pPr>
            <a:r>
              <a:rPr lang="es-ES" dirty="0">
                <a:ea typeface="Times New Roman" panose="02020603050405020304" pitchFamily="18" charset="0"/>
              </a:rPr>
              <a:t>Interconexión </a:t>
            </a:r>
            <a:r>
              <a:rPr lang="es-ES" dirty="0" smtClean="0">
                <a:ea typeface="Times New Roman" panose="02020603050405020304" pitchFamily="18" charset="0"/>
              </a:rPr>
              <a:t>CRIS/Repositorios</a:t>
            </a:r>
          </a:p>
          <a:p>
            <a:pPr marL="342900" lvl="0" indent="-342900">
              <a:spcAft>
                <a:spcPts val="0"/>
              </a:spcAft>
              <a:buFont typeface="Calibri" panose="020F0502020204030204" pitchFamily="34" charset="0"/>
              <a:buChar char="-"/>
            </a:pPr>
            <a:endParaRPr lang="es-ES" dirty="0">
              <a:ea typeface="Times New Roman" panose="02020603050405020304" pitchFamily="18" charset="0"/>
            </a:endParaRPr>
          </a:p>
          <a:p>
            <a:pPr marL="342900" lvl="0" indent="-342900">
              <a:spcAft>
                <a:spcPts val="0"/>
              </a:spcAft>
              <a:buFont typeface="Calibri" panose="020F0502020204030204" pitchFamily="34" charset="0"/>
              <a:buChar char="-"/>
            </a:pPr>
            <a:r>
              <a:rPr lang="es-ES" dirty="0">
                <a:ea typeface="Times New Roman" panose="02020603050405020304" pitchFamily="18" charset="0"/>
              </a:rPr>
              <a:t>Portal de la </a:t>
            </a:r>
            <a:r>
              <a:rPr lang="es-ES" dirty="0" smtClean="0">
                <a:ea typeface="Times New Roman" panose="02020603050405020304" pitchFamily="18" charset="0"/>
              </a:rPr>
              <a:t>investigación de Castilla y León.</a:t>
            </a:r>
            <a:endParaRPr lang="es-ES" dirty="0">
              <a:effectLst/>
              <a:ea typeface="Times New Roman" panose="02020603050405020304" pitchFamily="18" charset="0"/>
            </a:endParaRPr>
          </a:p>
        </p:txBody>
      </p:sp>
    </p:spTree>
    <p:extLst>
      <p:ext uri="{BB962C8B-B14F-4D97-AF65-F5344CB8AC3E}">
        <p14:creationId xmlns:p14="http://schemas.microsoft.com/office/powerpoint/2010/main" val="30528293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696287" y="1"/>
            <a:ext cx="10939244" cy="5816977"/>
          </a:xfrm>
          <a:prstGeom prst="rect">
            <a:avLst/>
          </a:prstGeom>
        </p:spPr>
        <p:txBody>
          <a:bodyPr wrap="square">
            <a:spAutoFit/>
          </a:bodyPr>
          <a:lstStyle/>
          <a:p>
            <a:endParaRPr lang="es-ES" sz="1200" dirty="0">
              <a:solidFill>
                <a:srgbClr val="000000"/>
              </a:solidFill>
              <a:latin typeface="Franklin Gothic Book" panose="020B0503020102020204" pitchFamily="34" charset="0"/>
            </a:endParaRPr>
          </a:p>
          <a:p>
            <a:r>
              <a:rPr lang="es-ES" b="1" dirty="0" smtClean="0">
                <a:solidFill>
                  <a:srgbClr val="800000"/>
                </a:solidFill>
                <a:latin typeface="Franklin Gothic Book" panose="020B0503020102020204" pitchFamily="34" charset="0"/>
              </a:rPr>
              <a:t>Comisión </a:t>
            </a:r>
            <a:r>
              <a:rPr lang="es-ES" b="1" dirty="0">
                <a:solidFill>
                  <a:srgbClr val="800000"/>
                </a:solidFill>
                <a:latin typeface="Franklin Gothic Book" panose="020B0503020102020204" pitchFamily="34" charset="0"/>
              </a:rPr>
              <a:t>de Apoyo Técnico </a:t>
            </a:r>
          </a:p>
          <a:p>
            <a:r>
              <a:rPr lang="es-ES" dirty="0">
                <a:solidFill>
                  <a:srgbClr val="800000"/>
                </a:solidFill>
                <a:latin typeface="Franklin Gothic Book" panose="020B0503020102020204" pitchFamily="34" charset="0"/>
              </a:rPr>
              <a:t>  </a:t>
            </a:r>
          </a:p>
          <a:p>
            <a:r>
              <a:rPr lang="es-ES" dirty="0" smtClean="0">
                <a:solidFill>
                  <a:srgbClr val="001F5F"/>
                </a:solidFill>
                <a:latin typeface="Franklin Gothic Book" panose="020B0503020102020204" pitchFamily="34" charset="0"/>
              </a:rPr>
              <a:t>Tránsito </a:t>
            </a:r>
            <a:r>
              <a:rPr lang="es-ES" dirty="0">
                <a:solidFill>
                  <a:srgbClr val="001F5F"/>
                </a:solidFill>
                <a:latin typeface="Franklin Gothic Book" panose="020B0503020102020204" pitchFamily="34" charset="0"/>
              </a:rPr>
              <a:t>Ferreras (responsable de repositorio) </a:t>
            </a:r>
            <a:r>
              <a:rPr lang="es-ES" dirty="0" smtClean="0">
                <a:solidFill>
                  <a:srgbClr val="001F5F"/>
                </a:solidFill>
                <a:latin typeface="Franklin Gothic Book" panose="020B0503020102020204" pitchFamily="34" charset="0"/>
              </a:rPr>
              <a:t> - Biblioteca de la Universidad de Salamanca </a:t>
            </a:r>
          </a:p>
          <a:p>
            <a:r>
              <a:rPr lang="es-ES" dirty="0" smtClean="0">
                <a:solidFill>
                  <a:srgbClr val="001F5F"/>
                </a:solidFill>
                <a:latin typeface="Franklin Gothic Book" panose="020B0503020102020204" pitchFamily="34" charset="0"/>
              </a:rPr>
              <a:t> </a:t>
            </a:r>
            <a:endParaRPr lang="es-ES" dirty="0" smtClean="0">
              <a:latin typeface="Franklin Gothic Book" panose="020B0503020102020204" pitchFamily="34" charset="0"/>
            </a:endParaRPr>
          </a:p>
          <a:p>
            <a:r>
              <a:rPr lang="es-ES" dirty="0" smtClean="0">
                <a:solidFill>
                  <a:srgbClr val="001F5F"/>
                </a:solidFill>
                <a:latin typeface="Franklin Gothic Book" panose="020B0503020102020204" pitchFamily="34" charset="0"/>
              </a:rPr>
              <a:t>Manuel </a:t>
            </a:r>
            <a:r>
              <a:rPr lang="es-ES" dirty="0">
                <a:solidFill>
                  <a:srgbClr val="001F5F"/>
                </a:solidFill>
                <a:latin typeface="Franklin Gothic Book" panose="020B0503020102020204" pitchFamily="34" charset="0"/>
              </a:rPr>
              <a:t>Martín Mohedano (servicio de informática) </a:t>
            </a:r>
            <a:r>
              <a:rPr lang="es-ES" dirty="0" smtClean="0">
                <a:solidFill>
                  <a:srgbClr val="001F5F"/>
                </a:solidFill>
                <a:latin typeface="Franklin Gothic Book" panose="020B0503020102020204" pitchFamily="34" charset="0"/>
              </a:rPr>
              <a:t>- Biblioteca </a:t>
            </a:r>
            <a:r>
              <a:rPr lang="es-ES" dirty="0">
                <a:solidFill>
                  <a:srgbClr val="001F5F"/>
                </a:solidFill>
                <a:latin typeface="Franklin Gothic Book" panose="020B0503020102020204" pitchFamily="34" charset="0"/>
              </a:rPr>
              <a:t>de la Universidad de Salamanca </a:t>
            </a:r>
            <a:endParaRPr lang="es-ES" dirty="0">
              <a:solidFill>
                <a:srgbClr val="000000"/>
              </a:solidFill>
              <a:latin typeface="Franklin Gothic Book" panose="020B0503020102020204" pitchFamily="34" charset="0"/>
            </a:endParaRPr>
          </a:p>
          <a:p>
            <a:r>
              <a:rPr lang="es-ES" dirty="0">
                <a:solidFill>
                  <a:srgbClr val="000000"/>
                </a:solidFill>
                <a:latin typeface="Franklin Gothic Book" panose="020B0503020102020204" pitchFamily="34" charset="0"/>
              </a:rPr>
              <a:t>  </a:t>
            </a:r>
            <a:endParaRPr lang="es-ES" dirty="0">
              <a:latin typeface="Franklin Gothic Book" panose="020B0503020102020204" pitchFamily="34" charset="0"/>
            </a:endParaRPr>
          </a:p>
          <a:p>
            <a:r>
              <a:rPr lang="es-ES" dirty="0" smtClean="0">
                <a:solidFill>
                  <a:srgbClr val="001F5F"/>
                </a:solidFill>
                <a:latin typeface="Franklin Gothic Book" panose="020B0503020102020204" pitchFamily="34" charset="0"/>
              </a:rPr>
              <a:t>Sonia </a:t>
            </a:r>
            <a:r>
              <a:rPr lang="es-ES" dirty="0">
                <a:solidFill>
                  <a:srgbClr val="001F5F"/>
                </a:solidFill>
                <a:latin typeface="Franklin Gothic Book" panose="020B0503020102020204" pitchFamily="34" charset="0"/>
              </a:rPr>
              <a:t>Santiago Román (Técnico Repositorio) </a:t>
            </a:r>
            <a:r>
              <a:rPr lang="es-ES" dirty="0" smtClean="0">
                <a:solidFill>
                  <a:srgbClr val="001F5F"/>
                </a:solidFill>
                <a:latin typeface="Franklin Gothic Book" panose="020B0503020102020204" pitchFamily="34" charset="0"/>
              </a:rPr>
              <a:t>- Biblioteca </a:t>
            </a:r>
            <a:r>
              <a:rPr lang="es-ES" dirty="0">
                <a:solidFill>
                  <a:srgbClr val="001F5F"/>
                </a:solidFill>
                <a:latin typeface="Franklin Gothic Book" panose="020B0503020102020204" pitchFamily="34" charset="0"/>
              </a:rPr>
              <a:t>de la Universidad de Salamanca </a:t>
            </a:r>
          </a:p>
          <a:p>
            <a:r>
              <a:rPr lang="es-ES" dirty="0">
                <a:solidFill>
                  <a:srgbClr val="001F5F"/>
                </a:solidFill>
                <a:latin typeface="Franklin Gothic Book" panose="020B0503020102020204" pitchFamily="34" charset="0"/>
              </a:rPr>
              <a:t>  </a:t>
            </a:r>
            <a:endParaRPr lang="es-ES" dirty="0">
              <a:latin typeface="Franklin Gothic Book" panose="020B0503020102020204" pitchFamily="34" charset="0"/>
            </a:endParaRPr>
          </a:p>
          <a:p>
            <a:r>
              <a:rPr lang="es-ES" dirty="0" smtClean="0">
                <a:solidFill>
                  <a:srgbClr val="001F5F"/>
                </a:solidFill>
                <a:latin typeface="Franklin Gothic Book" panose="020B0503020102020204" pitchFamily="34" charset="0"/>
              </a:rPr>
              <a:t>María </a:t>
            </a:r>
            <a:r>
              <a:rPr lang="es-ES" dirty="0">
                <a:solidFill>
                  <a:srgbClr val="001F5F"/>
                </a:solidFill>
                <a:latin typeface="Franklin Gothic Book" panose="020B0503020102020204" pitchFamily="34" charset="0"/>
              </a:rPr>
              <a:t>Teresa Pinto (responsable de repositorio) </a:t>
            </a:r>
            <a:r>
              <a:rPr lang="es-ES" dirty="0" smtClean="0">
                <a:solidFill>
                  <a:srgbClr val="001F5F"/>
                </a:solidFill>
                <a:latin typeface="Franklin Gothic Book" panose="020B0503020102020204" pitchFamily="34" charset="0"/>
              </a:rPr>
              <a:t>- Biblioteca </a:t>
            </a:r>
            <a:r>
              <a:rPr lang="es-ES" dirty="0">
                <a:solidFill>
                  <a:srgbClr val="001F5F"/>
                </a:solidFill>
                <a:latin typeface="Franklin Gothic Book" panose="020B0503020102020204" pitchFamily="34" charset="0"/>
              </a:rPr>
              <a:t>de la Universidad de </a:t>
            </a:r>
            <a:r>
              <a:rPr lang="es-ES" dirty="0" smtClean="0">
                <a:solidFill>
                  <a:srgbClr val="001F5F"/>
                </a:solidFill>
                <a:latin typeface="Franklin Gothic Book" panose="020B0503020102020204" pitchFamily="34" charset="0"/>
              </a:rPr>
              <a:t>Burgos</a:t>
            </a:r>
            <a:endParaRPr lang="es-ES" dirty="0">
              <a:solidFill>
                <a:srgbClr val="000000"/>
              </a:solidFill>
              <a:latin typeface="Franklin Gothic Book" panose="020B0503020102020204" pitchFamily="34" charset="0"/>
            </a:endParaRPr>
          </a:p>
          <a:p>
            <a:r>
              <a:rPr lang="es-ES" dirty="0">
                <a:solidFill>
                  <a:srgbClr val="000000"/>
                </a:solidFill>
                <a:latin typeface="Franklin Gothic Book" panose="020B0503020102020204" pitchFamily="34" charset="0"/>
              </a:rPr>
              <a:t>  </a:t>
            </a:r>
          </a:p>
          <a:p>
            <a:r>
              <a:rPr lang="es-ES" dirty="0" smtClean="0">
                <a:solidFill>
                  <a:srgbClr val="001F5F"/>
                </a:solidFill>
                <a:latin typeface="Franklin Gothic Book" panose="020B0503020102020204" pitchFamily="34" charset="0"/>
              </a:rPr>
              <a:t>Antonio </a:t>
            </a:r>
            <a:r>
              <a:rPr lang="es-ES" dirty="0">
                <a:solidFill>
                  <a:srgbClr val="001F5F"/>
                </a:solidFill>
                <a:latin typeface="Franklin Gothic Book" panose="020B0503020102020204" pitchFamily="34" charset="0"/>
              </a:rPr>
              <a:t>Javier Ibáñez (servicio de informática) </a:t>
            </a:r>
            <a:r>
              <a:rPr lang="es-ES" dirty="0" smtClean="0">
                <a:solidFill>
                  <a:srgbClr val="000000"/>
                </a:solidFill>
                <a:latin typeface="Franklin Gothic Book" panose="020B0503020102020204" pitchFamily="34" charset="0"/>
              </a:rPr>
              <a:t>- </a:t>
            </a:r>
            <a:r>
              <a:rPr lang="es-ES" dirty="0" smtClean="0">
                <a:solidFill>
                  <a:srgbClr val="001F5F"/>
                </a:solidFill>
                <a:latin typeface="Franklin Gothic Book" panose="020B0503020102020204" pitchFamily="34" charset="0"/>
              </a:rPr>
              <a:t>Biblioteca </a:t>
            </a:r>
            <a:r>
              <a:rPr lang="es-ES" dirty="0">
                <a:solidFill>
                  <a:srgbClr val="001F5F"/>
                </a:solidFill>
                <a:latin typeface="Franklin Gothic Book" panose="020B0503020102020204" pitchFamily="34" charset="0"/>
              </a:rPr>
              <a:t>de la Universidad de </a:t>
            </a:r>
            <a:r>
              <a:rPr lang="es-ES" dirty="0" smtClean="0">
                <a:solidFill>
                  <a:srgbClr val="001F5F"/>
                </a:solidFill>
                <a:latin typeface="Franklin Gothic Book" panose="020B0503020102020204" pitchFamily="34" charset="0"/>
              </a:rPr>
              <a:t>Burgos</a:t>
            </a:r>
          </a:p>
          <a:p>
            <a:endParaRPr lang="es-ES" dirty="0">
              <a:solidFill>
                <a:srgbClr val="000000"/>
              </a:solidFill>
              <a:latin typeface="Franklin Gothic Book" panose="020B0503020102020204" pitchFamily="34" charset="0"/>
            </a:endParaRPr>
          </a:p>
          <a:p>
            <a:r>
              <a:rPr lang="es-ES" dirty="0" smtClean="0">
                <a:solidFill>
                  <a:srgbClr val="001F5F"/>
                </a:solidFill>
                <a:latin typeface="Franklin Gothic Book" panose="020B0503020102020204" pitchFamily="34" charset="0"/>
              </a:rPr>
              <a:t>Leticia </a:t>
            </a:r>
            <a:r>
              <a:rPr lang="es-ES" dirty="0">
                <a:solidFill>
                  <a:srgbClr val="001F5F"/>
                </a:solidFill>
                <a:latin typeface="Franklin Gothic Book" panose="020B0503020102020204" pitchFamily="34" charset="0"/>
              </a:rPr>
              <a:t>Barrionuevo (responsable de repositorio) </a:t>
            </a:r>
            <a:r>
              <a:rPr lang="es-ES" dirty="0" smtClean="0">
                <a:solidFill>
                  <a:srgbClr val="001F5F"/>
                </a:solidFill>
                <a:latin typeface="Franklin Gothic Book" panose="020B0503020102020204" pitchFamily="34" charset="0"/>
              </a:rPr>
              <a:t>- Biblioteca </a:t>
            </a:r>
            <a:r>
              <a:rPr lang="es-ES" dirty="0">
                <a:solidFill>
                  <a:srgbClr val="001F5F"/>
                </a:solidFill>
                <a:latin typeface="Franklin Gothic Book" panose="020B0503020102020204" pitchFamily="34" charset="0"/>
              </a:rPr>
              <a:t>de la Universidad de León </a:t>
            </a:r>
          </a:p>
          <a:p>
            <a:r>
              <a:rPr lang="es-ES" dirty="0">
                <a:solidFill>
                  <a:srgbClr val="001F5F"/>
                </a:solidFill>
                <a:latin typeface="Franklin Gothic Book" panose="020B0503020102020204" pitchFamily="34" charset="0"/>
              </a:rPr>
              <a:t>  </a:t>
            </a:r>
            <a:endParaRPr lang="es-ES" dirty="0">
              <a:latin typeface="Franklin Gothic Book" panose="020B0503020102020204" pitchFamily="34" charset="0"/>
            </a:endParaRPr>
          </a:p>
          <a:p>
            <a:r>
              <a:rPr lang="es-ES" dirty="0" smtClean="0">
                <a:solidFill>
                  <a:srgbClr val="001F5F"/>
                </a:solidFill>
                <a:latin typeface="Franklin Gothic Book" panose="020B0503020102020204" pitchFamily="34" charset="0"/>
              </a:rPr>
              <a:t>Teresa </a:t>
            </a:r>
            <a:r>
              <a:rPr lang="es-ES" dirty="0">
                <a:solidFill>
                  <a:srgbClr val="001F5F"/>
                </a:solidFill>
                <a:latin typeface="Franklin Gothic Book" panose="020B0503020102020204" pitchFamily="34" charset="0"/>
              </a:rPr>
              <a:t>Burón (servicio de informática) </a:t>
            </a:r>
            <a:r>
              <a:rPr lang="es-ES" dirty="0" smtClean="0">
                <a:solidFill>
                  <a:srgbClr val="000000"/>
                </a:solidFill>
                <a:latin typeface="Franklin Gothic Book" panose="020B0503020102020204" pitchFamily="34" charset="0"/>
              </a:rPr>
              <a:t>- </a:t>
            </a:r>
            <a:r>
              <a:rPr lang="es-ES" dirty="0" smtClean="0">
                <a:solidFill>
                  <a:srgbClr val="001F5F"/>
                </a:solidFill>
                <a:latin typeface="Franklin Gothic Book" panose="020B0503020102020204" pitchFamily="34" charset="0"/>
              </a:rPr>
              <a:t>Biblioteca </a:t>
            </a:r>
            <a:r>
              <a:rPr lang="es-ES" dirty="0">
                <a:solidFill>
                  <a:srgbClr val="001F5F"/>
                </a:solidFill>
                <a:latin typeface="Franklin Gothic Book" panose="020B0503020102020204" pitchFamily="34" charset="0"/>
              </a:rPr>
              <a:t>de la Universidad de León </a:t>
            </a:r>
          </a:p>
          <a:p>
            <a:r>
              <a:rPr lang="es-ES" dirty="0">
                <a:solidFill>
                  <a:srgbClr val="001F5F"/>
                </a:solidFill>
                <a:latin typeface="Franklin Gothic Book" panose="020B0503020102020204" pitchFamily="34" charset="0"/>
              </a:rPr>
              <a:t>  </a:t>
            </a:r>
            <a:endParaRPr lang="es-ES" dirty="0">
              <a:latin typeface="Franklin Gothic Book" panose="020B0503020102020204" pitchFamily="34" charset="0"/>
            </a:endParaRPr>
          </a:p>
          <a:p>
            <a:r>
              <a:rPr lang="es-ES" dirty="0" smtClean="0">
                <a:solidFill>
                  <a:srgbClr val="001F5F"/>
                </a:solidFill>
                <a:latin typeface="Franklin Gothic Book" panose="020B0503020102020204" pitchFamily="34" charset="0"/>
              </a:rPr>
              <a:t>Gustavo </a:t>
            </a:r>
            <a:r>
              <a:rPr lang="es-ES" dirty="0">
                <a:solidFill>
                  <a:srgbClr val="001F5F"/>
                </a:solidFill>
                <a:latin typeface="Franklin Gothic Book" panose="020B0503020102020204" pitchFamily="34" charset="0"/>
              </a:rPr>
              <a:t>Perosillo (servicio de informática) </a:t>
            </a:r>
            <a:r>
              <a:rPr lang="es-ES" dirty="0" smtClean="0">
                <a:solidFill>
                  <a:srgbClr val="000000"/>
                </a:solidFill>
                <a:latin typeface="Franklin Gothic Book" panose="020B0503020102020204" pitchFamily="34" charset="0"/>
              </a:rPr>
              <a:t>- </a:t>
            </a:r>
            <a:r>
              <a:rPr lang="es-ES" dirty="0" smtClean="0">
                <a:solidFill>
                  <a:srgbClr val="001F5F"/>
                </a:solidFill>
                <a:latin typeface="Franklin Gothic Book" panose="020B0503020102020204" pitchFamily="34" charset="0"/>
              </a:rPr>
              <a:t>Biblioteca </a:t>
            </a:r>
            <a:r>
              <a:rPr lang="es-ES" dirty="0">
                <a:solidFill>
                  <a:srgbClr val="001F5F"/>
                </a:solidFill>
                <a:latin typeface="Franklin Gothic Book" panose="020B0503020102020204" pitchFamily="34" charset="0"/>
              </a:rPr>
              <a:t>de la Universidad de Valladolid </a:t>
            </a:r>
          </a:p>
          <a:p>
            <a:r>
              <a:rPr lang="es-ES" dirty="0">
                <a:solidFill>
                  <a:srgbClr val="001F5F"/>
                </a:solidFill>
                <a:latin typeface="Franklin Gothic Book" panose="020B0503020102020204" pitchFamily="34" charset="0"/>
              </a:rPr>
              <a:t>  </a:t>
            </a:r>
            <a:endParaRPr lang="es-ES" dirty="0">
              <a:latin typeface="Franklin Gothic Book" panose="020B0503020102020204" pitchFamily="34" charset="0"/>
            </a:endParaRPr>
          </a:p>
          <a:p>
            <a:r>
              <a:rPr lang="es-ES" dirty="0" smtClean="0">
                <a:solidFill>
                  <a:srgbClr val="001F5F"/>
                </a:solidFill>
                <a:latin typeface="Franklin Gothic Book" panose="020B0503020102020204" pitchFamily="34" charset="0"/>
              </a:rPr>
              <a:t>Clarisa </a:t>
            </a:r>
            <a:r>
              <a:rPr lang="es-ES" dirty="0">
                <a:solidFill>
                  <a:srgbClr val="001F5F"/>
                </a:solidFill>
                <a:latin typeface="Franklin Gothic Book" panose="020B0503020102020204" pitchFamily="34" charset="0"/>
              </a:rPr>
              <a:t>Pérez Goyanes (responsable de repositorio) </a:t>
            </a:r>
            <a:r>
              <a:rPr lang="es-ES" dirty="0" smtClean="0">
                <a:solidFill>
                  <a:srgbClr val="001F5F"/>
                </a:solidFill>
                <a:latin typeface="Franklin Gothic Book" panose="020B0503020102020204" pitchFamily="34" charset="0"/>
              </a:rPr>
              <a:t>- Biblioteca </a:t>
            </a:r>
            <a:r>
              <a:rPr lang="es-ES" dirty="0">
                <a:solidFill>
                  <a:srgbClr val="001F5F"/>
                </a:solidFill>
                <a:latin typeface="Franklin Gothic Book" panose="020B0503020102020204" pitchFamily="34" charset="0"/>
              </a:rPr>
              <a:t>de la Universidad de Valladolid </a:t>
            </a:r>
          </a:p>
          <a:p>
            <a:r>
              <a:rPr lang="es-ES" dirty="0" smtClean="0">
                <a:solidFill>
                  <a:srgbClr val="001F5F"/>
                </a:solidFill>
                <a:latin typeface="Franklin Gothic Book" panose="020B0503020102020204" pitchFamily="34" charset="0"/>
              </a:rPr>
              <a:t>  </a:t>
            </a:r>
            <a:endParaRPr lang="es-ES" dirty="0">
              <a:solidFill>
                <a:srgbClr val="001F5F"/>
              </a:solidFill>
              <a:latin typeface="Franklin Gothic Book" panose="020B0503020102020204" pitchFamily="34" charset="0"/>
            </a:endParaRPr>
          </a:p>
        </p:txBody>
      </p:sp>
    </p:spTree>
    <p:extLst>
      <p:ext uri="{BB962C8B-B14F-4D97-AF65-F5344CB8AC3E}">
        <p14:creationId xmlns:p14="http://schemas.microsoft.com/office/powerpoint/2010/main" val="39723917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4636" y="221741"/>
            <a:ext cx="7842826" cy="5231103"/>
          </a:xfrm>
          <a:prstGeom prst="rect">
            <a:avLst/>
          </a:prstGeom>
        </p:spPr>
      </p:pic>
    </p:spTree>
    <p:extLst>
      <p:ext uri="{BB962C8B-B14F-4D97-AF65-F5344CB8AC3E}">
        <p14:creationId xmlns:p14="http://schemas.microsoft.com/office/powerpoint/2010/main" val="35050628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contenido 4"/>
          <p:cNvPicPr>
            <a:picLocks noChangeAspect="1"/>
          </p:cNvPicPr>
          <p:nvPr/>
        </p:nvPicPr>
        <p:blipFill>
          <a:blip r:embed="rId2"/>
          <a:stretch>
            <a:fillRect/>
          </a:stretch>
        </p:blipFill>
        <p:spPr>
          <a:xfrm>
            <a:off x="1354813" y="176458"/>
            <a:ext cx="9257260" cy="5326446"/>
          </a:xfrm>
          <a:prstGeom prst="rect">
            <a:avLst/>
          </a:prstGeom>
        </p:spPr>
      </p:pic>
    </p:spTree>
    <p:extLst>
      <p:ext uri="{BB962C8B-B14F-4D97-AF65-F5344CB8AC3E}">
        <p14:creationId xmlns:p14="http://schemas.microsoft.com/office/powerpoint/2010/main" val="13023669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191A208-84A5-DD4E-842B-87EE44B5CC75}"/>
              </a:ext>
            </a:extLst>
          </p:cNvPr>
          <p:cNvPicPr>
            <a:picLocks noChangeAspect="1"/>
          </p:cNvPicPr>
          <p:nvPr/>
        </p:nvPicPr>
        <p:blipFill>
          <a:blip r:embed="rId2"/>
          <a:srcRect/>
          <a:stretch/>
        </p:blipFill>
        <p:spPr>
          <a:xfrm>
            <a:off x="0" y="-66517"/>
            <a:ext cx="12192000" cy="6924517"/>
          </a:xfrm>
          <a:prstGeom prst="rect">
            <a:avLst/>
          </a:prstGeom>
        </p:spPr>
      </p:pic>
      <p:sp>
        <p:nvSpPr>
          <p:cNvPr id="8" name="Título 1">
            <a:extLst>
              <a:ext uri="{FF2B5EF4-FFF2-40B4-BE49-F238E27FC236}">
                <a16:creationId xmlns:a16="http://schemas.microsoft.com/office/drawing/2014/main" id="{877A88F2-CAE4-5641-910E-75287E899C62}"/>
              </a:ext>
            </a:extLst>
          </p:cNvPr>
          <p:cNvSpPr>
            <a:spLocks noGrp="1"/>
          </p:cNvSpPr>
          <p:nvPr>
            <p:ph type="subTitle" idx="1"/>
          </p:nvPr>
        </p:nvSpPr>
        <p:spPr>
          <a:xfrm>
            <a:off x="1043167" y="3338670"/>
            <a:ext cx="11090275" cy="977900"/>
          </a:xfrm>
          <a:ln>
            <a:noFill/>
          </a:ln>
          <a:effectLst/>
        </p:spPr>
        <p:txBody>
          <a:bodyPr>
            <a:normAutofit fontScale="25000" lnSpcReduction="20000"/>
          </a:bodyPr>
          <a:lstStyle/>
          <a:p>
            <a:pPr marL="228600">
              <a:spcAft>
                <a:spcPts val="0"/>
              </a:spcAft>
            </a:pPr>
            <a:r>
              <a:rPr lang="es-ES" sz="7200" dirty="0">
                <a:latin typeface="Calibri" panose="020F0502020204030204" pitchFamily="34" charset="0"/>
                <a:ea typeface="Calibri" panose="020F0502020204030204" pitchFamily="34" charset="0"/>
                <a:cs typeface="Times New Roman" panose="02020603050405020304" pitchFamily="18" charset="0"/>
              </a:rPr>
              <a:t>Arturo Dueñas Herrero</a:t>
            </a:r>
            <a:br>
              <a:rPr lang="es-ES" sz="7200" dirty="0">
                <a:latin typeface="Calibri" panose="020F0502020204030204" pitchFamily="34" charset="0"/>
                <a:ea typeface="Calibri" panose="020F0502020204030204" pitchFamily="34" charset="0"/>
                <a:cs typeface="Times New Roman" panose="02020603050405020304" pitchFamily="18" charset="0"/>
              </a:rPr>
            </a:br>
            <a:r>
              <a:rPr lang="es-ES" sz="7200" dirty="0">
                <a:latin typeface="Calibri" panose="020F0502020204030204" pitchFamily="34" charset="0"/>
                <a:ea typeface="Calibri" panose="020F0502020204030204" pitchFamily="34" charset="0"/>
                <a:cs typeface="Times New Roman" panose="02020603050405020304" pitchFamily="18" charset="0"/>
              </a:rPr>
              <a:t>Director Gerente de BUCLE</a:t>
            </a:r>
            <a:br>
              <a:rPr lang="es-ES" sz="7200" dirty="0">
                <a:latin typeface="Calibri" panose="020F0502020204030204" pitchFamily="34" charset="0"/>
                <a:ea typeface="Calibri" panose="020F0502020204030204" pitchFamily="34" charset="0"/>
                <a:cs typeface="Times New Roman" panose="02020603050405020304" pitchFamily="18" charset="0"/>
              </a:rPr>
            </a:br>
            <a:r>
              <a:rPr lang="es-ES" sz="7200" dirty="0">
                <a:latin typeface="Calibri" panose="020F0502020204030204" pitchFamily="34" charset="0"/>
                <a:ea typeface="Calibri" panose="020F0502020204030204" pitchFamily="34" charset="0"/>
                <a:cs typeface="Times New Roman" panose="02020603050405020304" pitchFamily="18" charset="0"/>
              </a:rPr>
              <a:t>(Consorcio de Bibliotecas Universitarias </a:t>
            </a:r>
            <a:r>
              <a:rPr lang="es-ES" sz="7200" dirty="0" smtClean="0">
                <a:latin typeface="Calibri" panose="020F0502020204030204" pitchFamily="34" charset="0"/>
                <a:ea typeface="Calibri" panose="020F0502020204030204" pitchFamily="34" charset="0"/>
                <a:cs typeface="Times New Roman" panose="02020603050405020304" pitchFamily="18" charset="0"/>
              </a:rPr>
              <a:t>de</a:t>
            </a:r>
            <a:r>
              <a:rPr lang="es-ES" sz="7200" dirty="0">
                <a:latin typeface="Calibri" panose="020F0502020204030204" pitchFamily="34" charset="0"/>
                <a:ea typeface="Calibri" panose="020F0502020204030204" pitchFamily="34" charset="0"/>
                <a:cs typeface="Times New Roman" panose="02020603050405020304" pitchFamily="18" charset="0"/>
              </a:rPr>
              <a:t> Castilla y León)</a:t>
            </a:r>
            <a:br>
              <a:rPr lang="es-ES" sz="7200" dirty="0">
                <a:latin typeface="Calibri" panose="020F0502020204030204" pitchFamily="34" charset="0"/>
                <a:ea typeface="Calibri" panose="020F0502020204030204" pitchFamily="34" charset="0"/>
                <a:cs typeface="Times New Roman" panose="02020603050405020304" pitchFamily="18" charset="0"/>
              </a:rPr>
            </a:br>
            <a:r>
              <a:rPr lang="es-ES" sz="7200" dirty="0">
                <a:latin typeface="Calibri" panose="020F0502020204030204" pitchFamily="34" charset="0"/>
                <a:ea typeface="Calibri" panose="020F0502020204030204" pitchFamily="34" charset="0"/>
                <a:cs typeface="Times New Roman" panose="02020603050405020304" pitchFamily="18" charset="0"/>
              </a:rPr>
              <a:t>C/ Chancillería nº 6</a:t>
            </a:r>
            <a:br>
              <a:rPr lang="es-ES" sz="7200" dirty="0">
                <a:latin typeface="Calibri" panose="020F0502020204030204" pitchFamily="34" charset="0"/>
                <a:ea typeface="Calibri" panose="020F0502020204030204" pitchFamily="34" charset="0"/>
                <a:cs typeface="Times New Roman" panose="02020603050405020304" pitchFamily="18" charset="0"/>
              </a:rPr>
            </a:br>
            <a:r>
              <a:rPr lang="es-ES" sz="7200" dirty="0">
                <a:latin typeface="Calibri" panose="020F0502020204030204" pitchFamily="34" charset="0"/>
                <a:ea typeface="Calibri" panose="020F0502020204030204" pitchFamily="34" charset="0"/>
                <a:cs typeface="Times New Roman" panose="02020603050405020304" pitchFamily="18" charset="0"/>
              </a:rPr>
              <a:t>47003 Valladolid (España)</a:t>
            </a:r>
            <a:br>
              <a:rPr lang="es-ES" sz="7200" dirty="0">
                <a:latin typeface="Calibri" panose="020F0502020204030204" pitchFamily="34" charset="0"/>
                <a:ea typeface="Calibri" panose="020F0502020204030204" pitchFamily="34" charset="0"/>
                <a:cs typeface="Times New Roman" panose="02020603050405020304" pitchFamily="18" charset="0"/>
              </a:rPr>
            </a:br>
            <a:r>
              <a:rPr lang="es-ES" sz="7200" dirty="0">
                <a:latin typeface="Calibri" panose="020F0502020204030204" pitchFamily="34" charset="0"/>
                <a:ea typeface="Calibri" panose="020F0502020204030204" pitchFamily="34" charset="0"/>
                <a:cs typeface="Times New Roman" panose="02020603050405020304" pitchFamily="18" charset="0"/>
              </a:rPr>
              <a:t>Teléfono 689 31 45 99</a:t>
            </a:r>
            <a:br>
              <a:rPr lang="es-ES" sz="7200" dirty="0">
                <a:latin typeface="Calibri" panose="020F0502020204030204" pitchFamily="34" charset="0"/>
                <a:ea typeface="Calibri" panose="020F0502020204030204" pitchFamily="34" charset="0"/>
                <a:cs typeface="Times New Roman" panose="02020603050405020304" pitchFamily="18" charset="0"/>
              </a:rPr>
            </a:br>
            <a:r>
              <a:rPr lang="es-ES" sz="7200" dirty="0">
                <a:latin typeface="Calibri" panose="020F0502020204030204" pitchFamily="34" charset="0"/>
                <a:ea typeface="Calibri" panose="020F0502020204030204" pitchFamily="34" charset="0"/>
                <a:cs typeface="Times New Roman" panose="02020603050405020304" pitchFamily="18" charset="0"/>
              </a:rPr>
              <a:t>e-mail: </a:t>
            </a:r>
            <a:r>
              <a:rPr lang="es-ES" sz="72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arturo.duenas@uva.es</a:t>
            </a:r>
            <a:endParaRPr lang="es-ES" sz="7200" dirty="0">
              <a:latin typeface="Calibri" panose="020F0502020204030204" pitchFamily="34" charset="0"/>
              <a:ea typeface="Calibri" panose="020F0502020204030204" pitchFamily="34" charset="0"/>
              <a:cs typeface="Times New Roman" panose="02020603050405020304" pitchFamily="18" charset="0"/>
            </a:endParaRPr>
          </a:p>
          <a:p>
            <a:endParaRPr lang="es-ES" dirty="0"/>
          </a:p>
        </p:txBody>
      </p:sp>
      <p:sp>
        <p:nvSpPr>
          <p:cNvPr id="9" name="Título 1">
            <a:extLst>
              <a:ext uri="{FF2B5EF4-FFF2-40B4-BE49-F238E27FC236}">
                <a16:creationId xmlns:a16="http://schemas.microsoft.com/office/drawing/2014/main" id="{3A502F9D-67C5-9843-8799-C6640EC01177}"/>
              </a:ext>
            </a:extLst>
          </p:cNvPr>
          <p:cNvSpPr>
            <a:spLocks noGrp="1"/>
          </p:cNvSpPr>
          <p:nvPr>
            <p:ph type="ctrTitle"/>
          </p:nvPr>
        </p:nvSpPr>
        <p:spPr>
          <a:xfrm>
            <a:off x="1043681" y="0"/>
            <a:ext cx="11089761" cy="2541431"/>
          </a:xfrm>
        </p:spPr>
        <p:txBody>
          <a:bodyPr/>
          <a:lstStyle/>
          <a:p>
            <a:r>
              <a:rPr lang="es-ES" dirty="0" smtClean="0"/>
              <a:t>¡Gracias!</a:t>
            </a:r>
            <a:endParaRPr lang="es-ES" dirty="0"/>
          </a:p>
        </p:txBody>
      </p:sp>
    </p:spTree>
    <p:extLst>
      <p:ext uri="{BB962C8B-B14F-4D97-AF65-F5344CB8AC3E}">
        <p14:creationId xmlns:p14="http://schemas.microsoft.com/office/powerpoint/2010/main" val="1161886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208015" y="310393"/>
            <a:ext cx="10033233" cy="4524315"/>
          </a:xfrm>
          <a:prstGeom prst="rect">
            <a:avLst/>
          </a:prstGeom>
        </p:spPr>
        <p:txBody>
          <a:bodyPr wrap="square">
            <a:spAutoFit/>
          </a:bodyPr>
          <a:lstStyle/>
          <a:p>
            <a:pPr algn="just">
              <a:spcAft>
                <a:spcPts val="0"/>
              </a:spcAft>
            </a:pPr>
            <a:endParaRPr lang="es-ES" b="1" u="sng" dirty="0">
              <a:solidFill>
                <a:srgbClr val="000000"/>
              </a:solidFill>
              <a:latin typeface="Calibri" panose="020F0502020204030204" pitchFamily="34" charset="0"/>
              <a:ea typeface="Times New Roman" panose="02020603050405020304" pitchFamily="18" charset="0"/>
            </a:endParaRPr>
          </a:p>
          <a:p>
            <a:pPr algn="just">
              <a:spcAft>
                <a:spcPts val="0"/>
              </a:spcAft>
            </a:pPr>
            <a:r>
              <a:rPr lang="es-ES" b="1" u="sng" dirty="0" smtClean="0">
                <a:solidFill>
                  <a:srgbClr val="000000"/>
                </a:solidFill>
                <a:latin typeface="Calibri" panose="020F0502020204030204" pitchFamily="34" charset="0"/>
                <a:ea typeface="Times New Roman" panose="02020603050405020304" pitchFamily="18" charset="0"/>
              </a:rPr>
              <a:t>Desarrollo</a:t>
            </a:r>
            <a:endParaRPr lang="es-ES" dirty="0">
              <a:latin typeface="Times New Roman" panose="02020603050405020304" pitchFamily="18" charset="0"/>
              <a:ea typeface="Times New Roman" panose="02020603050405020304" pitchFamily="18" charset="0"/>
            </a:endParaRPr>
          </a:p>
          <a:p>
            <a:pPr algn="just">
              <a:spcAft>
                <a:spcPts val="0"/>
              </a:spcAft>
            </a:pPr>
            <a:r>
              <a:rPr lang="es-ES" dirty="0">
                <a:solidFill>
                  <a:srgbClr val="000000"/>
                </a:solidFill>
                <a:latin typeface="Calibri" panose="020F0502020204030204" pitchFamily="34" charset="0"/>
                <a:ea typeface="Times New Roman" panose="02020603050405020304" pitchFamily="18" charset="0"/>
              </a:rPr>
              <a:t> </a:t>
            </a:r>
            <a:endParaRPr lang="es-ES" dirty="0">
              <a:latin typeface="Times New Roman" panose="02020603050405020304" pitchFamily="18" charset="0"/>
              <a:ea typeface="Times New Roman" panose="02020603050405020304" pitchFamily="18" charset="0"/>
            </a:endParaRPr>
          </a:p>
          <a:p>
            <a:pPr algn="just">
              <a:spcAft>
                <a:spcPts val="0"/>
              </a:spcAft>
            </a:pPr>
            <a:r>
              <a:rPr lang="es-ES" dirty="0">
                <a:solidFill>
                  <a:srgbClr val="000000"/>
                </a:solidFill>
                <a:latin typeface="Calibri" panose="020F0502020204030204" pitchFamily="34" charset="0"/>
                <a:ea typeface="Times New Roman" panose="02020603050405020304" pitchFamily="18" charset="0"/>
              </a:rPr>
              <a:t>Concurso público. Adjudicado en </a:t>
            </a:r>
            <a:r>
              <a:rPr lang="es-ES" dirty="0" smtClean="0">
                <a:solidFill>
                  <a:srgbClr val="000000"/>
                </a:solidFill>
                <a:latin typeface="Calibri" panose="020F0502020204030204" pitchFamily="34" charset="0"/>
                <a:ea typeface="Times New Roman" panose="02020603050405020304" pitchFamily="18" charset="0"/>
              </a:rPr>
              <a:t>octubre </a:t>
            </a:r>
            <a:r>
              <a:rPr lang="es-ES" dirty="0">
                <a:solidFill>
                  <a:srgbClr val="000000"/>
                </a:solidFill>
                <a:latin typeface="Calibri" panose="020F0502020204030204" pitchFamily="34" charset="0"/>
                <a:ea typeface="Times New Roman" panose="02020603050405020304" pitchFamily="18" charset="0"/>
              </a:rPr>
              <a:t>de </a:t>
            </a:r>
            <a:r>
              <a:rPr lang="es-ES" dirty="0" smtClean="0">
                <a:solidFill>
                  <a:srgbClr val="000000"/>
                </a:solidFill>
                <a:latin typeface="Calibri" panose="020F0502020204030204" pitchFamily="34" charset="0"/>
                <a:ea typeface="Times New Roman" panose="02020603050405020304" pitchFamily="18" charset="0"/>
              </a:rPr>
              <a:t>2018.</a:t>
            </a:r>
            <a:endParaRPr lang="es-ES" dirty="0">
              <a:latin typeface="Times New Roman" panose="02020603050405020304" pitchFamily="18" charset="0"/>
              <a:ea typeface="Times New Roman" panose="02020603050405020304" pitchFamily="18" charset="0"/>
            </a:endParaRPr>
          </a:p>
          <a:p>
            <a:pPr algn="just">
              <a:spcAft>
                <a:spcPts val="0"/>
              </a:spcAft>
            </a:pPr>
            <a:r>
              <a:rPr lang="es-ES" dirty="0">
                <a:solidFill>
                  <a:srgbClr val="000000"/>
                </a:solidFill>
                <a:latin typeface="Calibri" panose="020F0502020204030204" pitchFamily="34" charset="0"/>
                <a:ea typeface="Times New Roman" panose="02020603050405020304" pitchFamily="18" charset="0"/>
              </a:rPr>
              <a:t> </a:t>
            </a:r>
            <a:endParaRPr lang="es-ES" dirty="0">
              <a:latin typeface="Times New Roman" panose="02020603050405020304" pitchFamily="18" charset="0"/>
              <a:ea typeface="Times New Roman" panose="02020603050405020304" pitchFamily="18" charset="0"/>
            </a:endParaRPr>
          </a:p>
          <a:p>
            <a:pPr algn="just">
              <a:spcAft>
                <a:spcPts val="0"/>
              </a:spcAft>
            </a:pPr>
            <a:r>
              <a:rPr lang="es-ES" dirty="0">
                <a:solidFill>
                  <a:srgbClr val="000000"/>
                </a:solidFill>
                <a:latin typeface="Calibri" panose="020F0502020204030204" pitchFamily="34" charset="0"/>
                <a:ea typeface="Times New Roman" panose="02020603050405020304" pitchFamily="18" charset="0"/>
              </a:rPr>
              <a:t>La actuación se ha organizado en </a:t>
            </a:r>
            <a:r>
              <a:rPr lang="es-ES" b="1" u="sng" dirty="0">
                <a:solidFill>
                  <a:srgbClr val="000000"/>
                </a:solidFill>
                <a:latin typeface="Calibri" panose="020F0502020204030204" pitchFamily="34" charset="0"/>
                <a:ea typeface="Times New Roman" panose="02020603050405020304" pitchFamily="18" charset="0"/>
              </a:rPr>
              <a:t>dos fases</a:t>
            </a:r>
            <a:r>
              <a:rPr lang="es-ES" dirty="0">
                <a:solidFill>
                  <a:srgbClr val="000000"/>
                </a:solidFill>
                <a:latin typeface="Calibri" panose="020F0502020204030204" pitchFamily="34" charset="0"/>
                <a:ea typeface="Times New Roman" panose="02020603050405020304" pitchFamily="18" charset="0"/>
              </a:rPr>
              <a:t>: la primera dirigida a la normalización y puesta al día de cada uno de los </a:t>
            </a:r>
            <a:r>
              <a:rPr lang="es-ES" dirty="0" smtClean="0">
                <a:solidFill>
                  <a:srgbClr val="000000"/>
                </a:solidFill>
                <a:latin typeface="Calibri" panose="020F0502020204030204" pitchFamily="34" charset="0"/>
                <a:ea typeface="Times New Roman" panose="02020603050405020304" pitchFamily="18" charset="0"/>
              </a:rPr>
              <a:t>repositorios institucionales de </a:t>
            </a:r>
            <a:r>
              <a:rPr lang="es-ES" dirty="0">
                <a:solidFill>
                  <a:srgbClr val="000000"/>
                </a:solidFill>
                <a:latin typeface="Calibri" panose="020F0502020204030204" pitchFamily="34" charset="0"/>
                <a:ea typeface="Times New Roman" panose="02020603050405020304" pitchFamily="18" charset="0"/>
              </a:rPr>
              <a:t>las cuatro universidades de la Comunidad Autónoma y la segunda orientada a la implementación de un recolector de producción científica. </a:t>
            </a:r>
            <a:endParaRPr lang="es-ES" dirty="0">
              <a:latin typeface="Times New Roman" panose="02020603050405020304" pitchFamily="18" charset="0"/>
              <a:ea typeface="Times New Roman" panose="02020603050405020304" pitchFamily="18" charset="0"/>
            </a:endParaRPr>
          </a:p>
          <a:p>
            <a:pPr algn="just">
              <a:spcAft>
                <a:spcPts val="0"/>
              </a:spcAft>
            </a:pPr>
            <a:r>
              <a:rPr lang="es-ES" dirty="0">
                <a:solidFill>
                  <a:srgbClr val="000000"/>
                </a:solidFill>
                <a:latin typeface="Calibri" panose="020F0502020204030204" pitchFamily="34" charset="0"/>
                <a:ea typeface="Times New Roman" panose="02020603050405020304" pitchFamily="18" charset="0"/>
              </a:rPr>
              <a:t> </a:t>
            </a:r>
            <a:endParaRPr lang="es-ES" dirty="0">
              <a:latin typeface="Times New Roman" panose="02020603050405020304" pitchFamily="18" charset="0"/>
              <a:ea typeface="Times New Roman" panose="02020603050405020304" pitchFamily="18" charset="0"/>
            </a:endParaRPr>
          </a:p>
          <a:p>
            <a:pPr algn="just">
              <a:spcAft>
                <a:spcPts val="0"/>
              </a:spcAft>
            </a:pPr>
            <a:r>
              <a:rPr lang="es-ES" dirty="0">
                <a:solidFill>
                  <a:srgbClr val="000000"/>
                </a:solidFill>
                <a:latin typeface="Calibri" panose="020F0502020204030204" pitchFamily="34" charset="0"/>
                <a:ea typeface="Times New Roman" panose="02020603050405020304" pitchFamily="18" charset="0"/>
              </a:rPr>
              <a:t>Primera fase (finalizada): de forma consecutiva, se han migrado y mejorado funcionalmente los repositorios de:</a:t>
            </a:r>
            <a:endParaRPr lang="es-ES" dirty="0">
              <a:latin typeface="Times New Roman" panose="02020603050405020304" pitchFamily="18" charset="0"/>
              <a:ea typeface="Times New Roman" panose="02020603050405020304" pitchFamily="18" charset="0"/>
            </a:endParaRPr>
          </a:p>
          <a:p>
            <a:pPr indent="449580" algn="just">
              <a:spcAft>
                <a:spcPts val="0"/>
              </a:spcAft>
            </a:pPr>
            <a:r>
              <a:rPr lang="es-ES" dirty="0">
                <a:solidFill>
                  <a:srgbClr val="000000"/>
                </a:solidFill>
                <a:latin typeface="Calibri" panose="020F0502020204030204" pitchFamily="34" charset="0"/>
                <a:ea typeface="Times New Roman" panose="02020603050405020304" pitchFamily="18" charset="0"/>
              </a:rPr>
              <a:t> </a:t>
            </a:r>
            <a:endParaRPr lang="es-ES" dirty="0">
              <a:latin typeface="Times New Roman" panose="02020603050405020304" pitchFamily="18" charset="0"/>
              <a:ea typeface="Times New Roman" panose="02020603050405020304" pitchFamily="18" charset="0"/>
            </a:endParaRPr>
          </a:p>
          <a:p>
            <a:pPr marL="342900" lvl="0" indent="-342900" algn="just">
              <a:spcAft>
                <a:spcPts val="0"/>
              </a:spcAft>
              <a:buFont typeface="Calibri" panose="020F0502020204030204" pitchFamily="34" charset="0"/>
              <a:buChar char="-"/>
            </a:pPr>
            <a:r>
              <a:rPr lang="es-ES" dirty="0">
                <a:solidFill>
                  <a:srgbClr val="000000"/>
                </a:solidFill>
                <a:latin typeface="Calibri" panose="020F0502020204030204" pitchFamily="34" charset="0"/>
                <a:ea typeface="Times New Roman" panose="02020603050405020304" pitchFamily="18" charset="0"/>
              </a:rPr>
              <a:t>Universidad de Salamanca (mayo 2019)</a:t>
            </a:r>
            <a:endParaRPr lang="es-ES" dirty="0">
              <a:latin typeface="Times New Roman" panose="02020603050405020304" pitchFamily="18" charset="0"/>
              <a:ea typeface="Times New Roman" panose="02020603050405020304" pitchFamily="18" charset="0"/>
            </a:endParaRPr>
          </a:p>
          <a:p>
            <a:pPr marL="342900" lvl="0" indent="-342900" algn="just">
              <a:spcAft>
                <a:spcPts val="0"/>
              </a:spcAft>
              <a:buFont typeface="Calibri" panose="020F0502020204030204" pitchFamily="34" charset="0"/>
              <a:buChar char="-"/>
            </a:pPr>
            <a:r>
              <a:rPr lang="es-ES" dirty="0">
                <a:solidFill>
                  <a:srgbClr val="000000"/>
                </a:solidFill>
                <a:latin typeface="Calibri" panose="020F0502020204030204" pitchFamily="34" charset="0"/>
                <a:ea typeface="Times New Roman" panose="02020603050405020304" pitchFamily="18" charset="0"/>
              </a:rPr>
              <a:t>Universidad de Valladolid (junio 2019)</a:t>
            </a:r>
            <a:endParaRPr lang="es-ES" dirty="0">
              <a:latin typeface="Times New Roman" panose="02020603050405020304" pitchFamily="18" charset="0"/>
              <a:ea typeface="Times New Roman" panose="02020603050405020304" pitchFamily="18" charset="0"/>
            </a:endParaRPr>
          </a:p>
          <a:p>
            <a:pPr marL="342900" lvl="0" indent="-342900" algn="just">
              <a:spcAft>
                <a:spcPts val="0"/>
              </a:spcAft>
              <a:buFont typeface="Calibri" panose="020F0502020204030204" pitchFamily="34" charset="0"/>
              <a:buChar char="-"/>
            </a:pPr>
            <a:r>
              <a:rPr lang="es-ES" dirty="0">
                <a:solidFill>
                  <a:srgbClr val="000000"/>
                </a:solidFill>
                <a:latin typeface="Calibri" panose="020F0502020204030204" pitchFamily="34" charset="0"/>
                <a:ea typeface="Times New Roman" panose="02020603050405020304" pitchFamily="18" charset="0"/>
              </a:rPr>
              <a:t>Universidad de León (julio 2019)</a:t>
            </a:r>
            <a:endParaRPr lang="es-ES" dirty="0">
              <a:latin typeface="Times New Roman" panose="02020603050405020304" pitchFamily="18" charset="0"/>
              <a:ea typeface="Times New Roman" panose="02020603050405020304" pitchFamily="18" charset="0"/>
            </a:endParaRPr>
          </a:p>
          <a:p>
            <a:pPr marL="342900" lvl="0" indent="-342900" algn="just">
              <a:spcAft>
                <a:spcPts val="0"/>
              </a:spcAft>
              <a:buFont typeface="Calibri" panose="020F0502020204030204" pitchFamily="34" charset="0"/>
              <a:buChar char="-"/>
            </a:pPr>
            <a:r>
              <a:rPr lang="es-ES" dirty="0">
                <a:solidFill>
                  <a:srgbClr val="000000"/>
                </a:solidFill>
                <a:latin typeface="Calibri" panose="020F0502020204030204" pitchFamily="34" charset="0"/>
                <a:ea typeface="Times New Roman" panose="02020603050405020304" pitchFamily="18" charset="0"/>
              </a:rPr>
              <a:t>Universidad de Burgos (septiembre 2019)</a:t>
            </a:r>
            <a:endParaRPr lang="es-ES"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9823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073792" y="587229"/>
            <a:ext cx="10209402" cy="3904980"/>
          </a:xfrm>
          <a:prstGeom prst="rect">
            <a:avLst/>
          </a:prstGeom>
        </p:spPr>
        <p:txBody>
          <a:bodyPr wrap="square">
            <a:spAutoFit/>
          </a:bodyPr>
          <a:lstStyle/>
          <a:p>
            <a:pPr algn="just">
              <a:spcAft>
                <a:spcPts val="0"/>
              </a:spcAft>
            </a:pPr>
            <a:r>
              <a:rPr lang="es-ES" sz="2400" b="1" u="sng" dirty="0">
                <a:solidFill>
                  <a:srgbClr val="000000"/>
                </a:solidFill>
                <a:latin typeface="Calibri" panose="020F0502020204030204" pitchFamily="34" charset="0"/>
                <a:ea typeface="Times New Roman" panose="02020603050405020304" pitchFamily="18" charset="0"/>
              </a:rPr>
              <a:t>Punto de partida</a:t>
            </a:r>
            <a:endParaRPr lang="es-ES" sz="2400" dirty="0">
              <a:latin typeface="Times New Roman" panose="02020603050405020304" pitchFamily="18" charset="0"/>
              <a:ea typeface="Times New Roman" panose="02020603050405020304" pitchFamily="18" charset="0"/>
            </a:endParaRPr>
          </a:p>
          <a:p>
            <a:pPr algn="just">
              <a:spcAft>
                <a:spcPts val="0"/>
              </a:spcAft>
            </a:pPr>
            <a:r>
              <a:rPr lang="es-ES" sz="2400" dirty="0">
                <a:solidFill>
                  <a:srgbClr val="000000"/>
                </a:solidFill>
                <a:latin typeface="Calibri" panose="020F0502020204030204" pitchFamily="34" charset="0"/>
                <a:ea typeface="Times New Roman" panose="02020603050405020304" pitchFamily="18" charset="0"/>
              </a:rPr>
              <a:t> </a:t>
            </a:r>
            <a:endParaRPr lang="es-ES" sz="2400" dirty="0">
              <a:latin typeface="Times New Roman" panose="02020603050405020304" pitchFamily="18" charset="0"/>
              <a:ea typeface="Times New Roman" panose="02020603050405020304" pitchFamily="18" charset="0"/>
            </a:endParaRPr>
          </a:p>
          <a:p>
            <a:pPr algn="just">
              <a:lnSpc>
                <a:spcPct val="107000"/>
              </a:lnSpc>
              <a:spcAft>
                <a:spcPts val="800"/>
              </a:spcAft>
            </a:pPr>
            <a:r>
              <a:rPr lang="es-ES" sz="2400" dirty="0">
                <a:latin typeface="Franklin Gothic Book" panose="020B0503020102020204" pitchFamily="34" charset="0"/>
                <a:ea typeface="Calibri" panose="020F0502020204030204" pitchFamily="34" charset="0"/>
                <a:cs typeface="Calibri" panose="020F0502020204030204" pitchFamily="34" charset="0"/>
              </a:rPr>
              <a:t>Las Bibliotecas integrantes de BUCLE contaban cada una con su propio Repositorio institucional.</a:t>
            </a:r>
            <a:endParaRPr lang="es-ES"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2400" dirty="0">
                <a:latin typeface="Franklin Gothic Book" panose="020B0503020102020204" pitchFamily="34" charset="0"/>
                <a:ea typeface="Calibri" panose="020F0502020204030204" pitchFamily="34" charset="0"/>
                <a:cs typeface="Calibri" panose="020F0502020204030204" pitchFamily="34" charset="0"/>
              </a:rPr>
              <a:t>El software utilizado en cada uno de ellos era </a:t>
            </a:r>
            <a:r>
              <a:rPr lang="es-ES" sz="2400" dirty="0" err="1">
                <a:latin typeface="Franklin Gothic Book" panose="020B0503020102020204" pitchFamily="34" charset="0"/>
                <a:ea typeface="Calibri" panose="020F0502020204030204" pitchFamily="34" charset="0"/>
                <a:cs typeface="Calibri" panose="020F0502020204030204" pitchFamily="34" charset="0"/>
              </a:rPr>
              <a:t>Dspace</a:t>
            </a:r>
            <a:r>
              <a:rPr lang="es-ES" sz="2400" dirty="0">
                <a:latin typeface="Franklin Gothic Book" panose="020B0503020102020204" pitchFamily="34" charset="0"/>
                <a:ea typeface="Calibri" panose="020F0502020204030204" pitchFamily="34" charset="0"/>
                <a:cs typeface="Calibri" panose="020F0502020204030204" pitchFamily="34" charset="0"/>
              </a:rPr>
              <a:t>, pero en diferentes versiones e interfaces. </a:t>
            </a:r>
            <a:endParaRPr lang="es-ES"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2400" dirty="0">
                <a:latin typeface="Franklin Gothic Book" panose="020B0503020102020204" pitchFamily="34" charset="0"/>
                <a:ea typeface="Calibri" panose="020F0502020204030204" pitchFamily="34" charset="0"/>
                <a:cs typeface="Calibri" panose="020F0502020204030204" pitchFamily="34" charset="0"/>
              </a:rPr>
              <a:t>Disparidad en cuanto al volumen de ítems y a su organización (comunidades y colecciones).</a:t>
            </a:r>
            <a:endParaRPr lang="es-ES"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2400" dirty="0">
                <a:latin typeface="Franklin Gothic Book" panose="020B0503020102020204" pitchFamily="34" charset="0"/>
                <a:ea typeface="Calibri" panose="020F0502020204030204" pitchFamily="34" charset="0"/>
                <a:cs typeface="Calibri" panose="020F0502020204030204" pitchFamily="34" charset="0"/>
              </a:rPr>
              <a:t>Disparidad en cuanto al diseño.</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88731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73123" y="587229"/>
            <a:ext cx="10511405" cy="4378250"/>
          </a:xfrm>
          <a:prstGeom prst="rect">
            <a:avLst/>
          </a:prstGeom>
        </p:spPr>
        <p:txBody>
          <a:bodyPr wrap="square">
            <a:spAutoFit/>
          </a:bodyPr>
          <a:lstStyle/>
          <a:p>
            <a:pPr algn="just">
              <a:lnSpc>
                <a:spcPct val="107000"/>
              </a:lnSpc>
              <a:spcAft>
                <a:spcPts val="800"/>
              </a:spcAft>
            </a:pPr>
            <a:r>
              <a:rPr lang="es-ES" b="1" dirty="0">
                <a:solidFill>
                  <a:srgbClr val="002060"/>
                </a:solidFill>
                <a:latin typeface="Franklin Gothic Book" panose="020B0503020102020204" pitchFamily="34" charset="0"/>
                <a:ea typeface="Calibri" panose="020F0502020204030204" pitchFamily="34" charset="0"/>
                <a:cs typeface="Calibri" panose="020F0502020204030204" pitchFamily="34" charset="0"/>
              </a:rPr>
              <a:t>1. Situación inicial del Repositorio de la Universidad de Valladolid (</a:t>
            </a:r>
            <a:r>
              <a:rPr lang="es-ES" b="1" dirty="0" err="1">
                <a:solidFill>
                  <a:srgbClr val="002060"/>
                </a:solidFill>
                <a:latin typeface="Franklin Gothic Book" panose="020B0503020102020204" pitchFamily="34" charset="0"/>
                <a:ea typeface="Calibri" panose="020F0502020204030204" pitchFamily="34" charset="0"/>
                <a:cs typeface="Calibri" panose="020F0502020204030204" pitchFamily="34" charset="0"/>
              </a:rPr>
              <a:t>UVaDOC</a:t>
            </a:r>
            <a:r>
              <a:rPr lang="es-ES" b="1" dirty="0">
                <a:solidFill>
                  <a:srgbClr val="002060"/>
                </a:solidFill>
                <a:latin typeface="Franklin Gothic Book" panose="020B0503020102020204" pitchFamily="34" charset="0"/>
                <a:ea typeface="Calibri" panose="020F0502020204030204" pitchFamily="34" charset="0"/>
                <a:cs typeface="Calibri" panose="020F0502020204030204" pitchFamily="34" charset="0"/>
              </a:rPr>
              <a:t>)</a:t>
            </a:r>
            <a:endParaRPr lang="es-E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b="1" dirty="0">
                <a:solidFill>
                  <a:srgbClr val="0070C0"/>
                </a:solidFill>
                <a:latin typeface="Franklin Gothic Book" panose="020B0503020102020204" pitchFamily="34" charset="0"/>
                <a:ea typeface="Calibri" panose="020F0502020204030204" pitchFamily="34" charset="0"/>
                <a:cs typeface="Times New Roman" panose="02020603050405020304" pitchFamily="18" charset="0"/>
              </a:rPr>
              <a:t>https://uvadoc.uva.es/</a:t>
            </a:r>
            <a:endParaRPr lang="es-E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dirty="0" err="1">
                <a:latin typeface="Franklin Gothic Book" panose="020B0503020102020204" pitchFamily="34" charset="0"/>
                <a:ea typeface="Calibri" panose="020F0502020204030204" pitchFamily="34" charset="0"/>
                <a:cs typeface="Times New Roman" panose="02020603050405020304" pitchFamily="18" charset="0"/>
              </a:rPr>
              <a:t>UVaDOC</a:t>
            </a:r>
            <a:r>
              <a:rPr lang="es-ES" dirty="0">
                <a:latin typeface="Franklin Gothic Book" panose="020B0503020102020204" pitchFamily="34" charset="0"/>
                <a:ea typeface="Calibri" panose="020F0502020204030204" pitchFamily="34" charset="0"/>
                <a:cs typeface="Times New Roman" panose="02020603050405020304" pitchFamily="18" charset="0"/>
              </a:rPr>
              <a:t> funcionaba sobre </a:t>
            </a:r>
            <a:r>
              <a:rPr lang="es-ES" b="1" dirty="0" err="1">
                <a:latin typeface="Franklin Gothic Book" panose="020B0503020102020204" pitchFamily="34" charset="0"/>
                <a:ea typeface="Calibri" panose="020F0502020204030204" pitchFamily="34" charset="0"/>
                <a:cs typeface="Times New Roman" panose="02020603050405020304" pitchFamily="18" charset="0"/>
              </a:rPr>
              <a:t>DSpace</a:t>
            </a:r>
            <a:r>
              <a:rPr lang="es-ES" b="1" dirty="0">
                <a:latin typeface="Franklin Gothic Book" panose="020B0503020102020204" pitchFamily="34" charset="0"/>
                <a:ea typeface="Calibri" panose="020F0502020204030204" pitchFamily="34" charset="0"/>
                <a:cs typeface="Times New Roman" panose="02020603050405020304" pitchFamily="18" charset="0"/>
              </a:rPr>
              <a:t> 5.5 JSPUI </a:t>
            </a:r>
            <a:r>
              <a:rPr lang="es-ES" dirty="0">
                <a:latin typeface="Franklin Gothic Book" panose="020B0503020102020204" pitchFamily="34" charset="0"/>
                <a:ea typeface="Calibri" panose="020F0502020204030204" pitchFamily="34" charset="0"/>
                <a:cs typeface="Times New Roman" panose="02020603050405020304" pitchFamily="18" charset="0"/>
              </a:rPr>
              <a:t>sobre Windows 2012 R2 y </a:t>
            </a:r>
            <a:r>
              <a:rPr lang="es-ES" dirty="0" err="1">
                <a:latin typeface="Franklin Gothic Book" panose="020B0503020102020204" pitchFamily="34" charset="0"/>
                <a:ea typeface="Calibri" panose="020F0502020204030204" pitchFamily="34" charset="0"/>
                <a:cs typeface="Times New Roman" panose="02020603050405020304" pitchFamily="18" charset="0"/>
              </a:rPr>
              <a:t>PostgreSQL</a:t>
            </a:r>
            <a:r>
              <a:rPr lang="es-ES" dirty="0">
                <a:latin typeface="Franklin Gothic Book" panose="020B0503020102020204" pitchFamily="34" charset="0"/>
                <a:ea typeface="Calibri" panose="020F0502020204030204" pitchFamily="34" charset="0"/>
                <a:cs typeface="Times New Roman" panose="02020603050405020304" pitchFamily="18" charset="0"/>
              </a:rPr>
              <a:t> 9.1. </a:t>
            </a:r>
            <a:endParaRPr lang="es-E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dirty="0">
                <a:latin typeface="Franklin Gothic Book" panose="020B0503020102020204" pitchFamily="34" charset="0"/>
                <a:ea typeface="Calibri" panose="020F0502020204030204" pitchFamily="34" charset="0"/>
                <a:cs typeface="Times New Roman" panose="02020603050405020304" pitchFamily="18" charset="0"/>
              </a:rPr>
              <a:t>Autenticación mediante LDAP y usuario/contraseña.</a:t>
            </a:r>
            <a:endParaRPr lang="es-E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dirty="0">
                <a:latin typeface="Franklin Gothic Book" panose="020B0503020102020204" pitchFamily="34" charset="0"/>
                <a:ea typeface="Calibri" panose="020F0502020204030204" pitchFamily="34" charset="0"/>
                <a:cs typeface="Times New Roman" panose="02020603050405020304" pitchFamily="18" charset="0"/>
              </a:rPr>
              <a:t>En mayo de 2018 contaba con 26.636 Ítems distribuidos en 127 comunidades y 961 colecciones.</a:t>
            </a:r>
            <a:endParaRPr lang="es-E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dirty="0">
                <a:latin typeface="Franklin Gothic Book" panose="020B0503020102020204" pitchFamily="34" charset="0"/>
                <a:ea typeface="Calibri" panose="020F0502020204030204" pitchFamily="34" charset="0"/>
                <a:cs typeface="Times New Roman" panose="02020603050405020304" pitchFamily="18" charset="0"/>
              </a:rPr>
              <a:t> </a:t>
            </a:r>
            <a:endParaRPr lang="es-E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b="1" dirty="0">
                <a:solidFill>
                  <a:srgbClr val="002060"/>
                </a:solidFill>
                <a:latin typeface="Franklin Gothic Book" panose="020B0503020102020204" pitchFamily="34" charset="0"/>
                <a:ea typeface="Calibri" panose="020F0502020204030204" pitchFamily="34" charset="0"/>
                <a:cs typeface="Calibri" panose="020F0502020204030204" pitchFamily="34" charset="0"/>
              </a:rPr>
              <a:t>2. Situación inicial del Repositorio de la Universidad de Salamanca (Gredos)</a:t>
            </a:r>
            <a:endParaRPr lang="es-E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b="1" u="sng" dirty="0">
                <a:solidFill>
                  <a:srgbClr val="0070C0"/>
                </a:solidFill>
                <a:latin typeface="Franklin Gothic Book" panose="020B0503020102020204" pitchFamily="34" charset="0"/>
                <a:ea typeface="Calibri" panose="020F0502020204030204" pitchFamily="34" charset="0"/>
                <a:cs typeface="Times New Roman" panose="02020603050405020304" pitchFamily="18" charset="0"/>
                <a:hlinkClick r:id="rId2"/>
              </a:rPr>
              <a:t>https://gredos.usal.es</a:t>
            </a:r>
            <a:endParaRPr lang="es-E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dirty="0">
                <a:latin typeface="Franklin Gothic Book" panose="020B0503020102020204" pitchFamily="34" charset="0"/>
                <a:ea typeface="Calibri" panose="020F0502020204030204" pitchFamily="34" charset="0"/>
                <a:cs typeface="Times New Roman" panose="02020603050405020304" pitchFamily="18" charset="0"/>
              </a:rPr>
              <a:t>Gredos funcionaba sobre </a:t>
            </a:r>
            <a:r>
              <a:rPr lang="es-ES" b="1" dirty="0" err="1">
                <a:latin typeface="Franklin Gothic Book" panose="020B0503020102020204" pitchFamily="34" charset="0"/>
                <a:ea typeface="Calibri" panose="020F0502020204030204" pitchFamily="34" charset="0"/>
                <a:cs typeface="Times New Roman" panose="02020603050405020304" pitchFamily="18" charset="0"/>
              </a:rPr>
              <a:t>DSpace</a:t>
            </a:r>
            <a:r>
              <a:rPr lang="es-ES" b="1" dirty="0">
                <a:latin typeface="Franklin Gothic Book" panose="020B0503020102020204" pitchFamily="34" charset="0"/>
                <a:ea typeface="Calibri" panose="020F0502020204030204" pitchFamily="34" charset="0"/>
                <a:cs typeface="Times New Roman" panose="02020603050405020304" pitchFamily="18" charset="0"/>
              </a:rPr>
              <a:t> 5.5</a:t>
            </a:r>
            <a:r>
              <a:rPr lang="es-ES" dirty="0">
                <a:latin typeface="Franklin Gothic Book" panose="020B0503020102020204" pitchFamily="34" charset="0"/>
                <a:ea typeface="Calibri" panose="020F0502020204030204" pitchFamily="34" charset="0"/>
                <a:cs typeface="Times New Roman" panose="02020603050405020304" pitchFamily="18" charset="0"/>
              </a:rPr>
              <a:t> </a:t>
            </a:r>
            <a:r>
              <a:rPr lang="es-ES" b="1" dirty="0">
                <a:latin typeface="Franklin Gothic Book" panose="020B0503020102020204" pitchFamily="34" charset="0"/>
                <a:ea typeface="Calibri" panose="020F0502020204030204" pitchFamily="34" charset="0"/>
                <a:cs typeface="Times New Roman" panose="02020603050405020304" pitchFamily="18" charset="0"/>
              </a:rPr>
              <a:t>JSPUI </a:t>
            </a:r>
            <a:r>
              <a:rPr lang="es-ES" dirty="0">
                <a:latin typeface="Franklin Gothic Book" panose="020B0503020102020204" pitchFamily="34" charset="0"/>
                <a:ea typeface="Calibri" panose="020F0502020204030204" pitchFamily="34" charset="0"/>
                <a:cs typeface="Times New Roman" panose="02020603050405020304" pitchFamily="18" charset="0"/>
              </a:rPr>
              <a:t>y </a:t>
            </a:r>
            <a:r>
              <a:rPr lang="es-ES" dirty="0" err="1">
                <a:latin typeface="Franklin Gothic Book" panose="020B0503020102020204" pitchFamily="34" charset="0"/>
                <a:ea typeface="Calibri" panose="020F0502020204030204" pitchFamily="34" charset="0"/>
                <a:cs typeface="Times New Roman" panose="02020603050405020304" pitchFamily="18" charset="0"/>
              </a:rPr>
              <a:t>PostgreSQL</a:t>
            </a:r>
            <a:r>
              <a:rPr lang="es-ES" dirty="0">
                <a:latin typeface="Franklin Gothic Book" panose="020B0503020102020204" pitchFamily="34" charset="0"/>
                <a:ea typeface="Calibri" panose="020F0502020204030204" pitchFamily="34" charset="0"/>
                <a:cs typeface="Times New Roman" panose="02020603050405020304" pitchFamily="18" charset="0"/>
              </a:rPr>
              <a:t> 9.5 en un Servidor </a:t>
            </a:r>
            <a:r>
              <a:rPr lang="es-ES" dirty="0" err="1">
                <a:latin typeface="Franklin Gothic Book" panose="020B0503020102020204" pitchFamily="34" charset="0"/>
                <a:ea typeface="Calibri" panose="020F0502020204030204" pitchFamily="34" charset="0"/>
                <a:cs typeface="Times New Roman" panose="02020603050405020304" pitchFamily="18" charset="0"/>
              </a:rPr>
              <a:t>CentOS</a:t>
            </a:r>
            <a:r>
              <a:rPr lang="es-ES" dirty="0">
                <a:latin typeface="Franklin Gothic Book" panose="020B0503020102020204" pitchFamily="34" charset="0"/>
                <a:ea typeface="Calibri" panose="020F0502020204030204" pitchFamily="34" charset="0"/>
                <a:cs typeface="Times New Roman" panose="02020603050405020304" pitchFamily="18" charset="0"/>
              </a:rPr>
              <a:t> 7.2.</a:t>
            </a:r>
            <a:endParaRPr lang="es-E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dirty="0">
                <a:latin typeface="Franklin Gothic Book" panose="020B0503020102020204" pitchFamily="34" charset="0"/>
                <a:ea typeface="Calibri" panose="020F0502020204030204" pitchFamily="34" charset="0"/>
                <a:cs typeface="Times New Roman" panose="02020603050405020304" pitchFamily="18" charset="0"/>
              </a:rPr>
              <a:t>Autenticación contra la base de datos de usuarios del propio </a:t>
            </a:r>
            <a:r>
              <a:rPr lang="es-ES" dirty="0" err="1">
                <a:latin typeface="Franklin Gothic Book" panose="020B0503020102020204" pitchFamily="34" charset="0"/>
                <a:ea typeface="Calibri" panose="020F0502020204030204" pitchFamily="34" charset="0"/>
                <a:cs typeface="Times New Roman" panose="02020603050405020304" pitchFamily="18" charset="0"/>
              </a:rPr>
              <a:t>Dspace</a:t>
            </a:r>
            <a:r>
              <a:rPr lang="es-ES" dirty="0">
                <a:latin typeface="Franklin Gothic Book" panose="020B0503020102020204" pitchFamily="34" charset="0"/>
                <a:ea typeface="Calibri" panose="020F0502020204030204" pitchFamily="34" charset="0"/>
                <a:cs typeface="Times New Roman" panose="02020603050405020304" pitchFamily="18" charset="0"/>
              </a:rPr>
              <a:t>.</a:t>
            </a:r>
            <a:endParaRPr lang="es-E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dirty="0">
                <a:latin typeface="Franklin Gothic Book" panose="020B0503020102020204" pitchFamily="34" charset="0"/>
                <a:ea typeface="Calibri" panose="020F0502020204030204" pitchFamily="34" charset="0"/>
                <a:cs typeface="Times New Roman" panose="02020603050405020304" pitchFamily="18" charset="0"/>
              </a:rPr>
              <a:t>En mayo de 2018 contaba con 118.399 ítems distribuidos en 478 comunidades y 3373 colecciones.</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50027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89901" y="604007"/>
            <a:ext cx="10461071" cy="4558236"/>
          </a:xfrm>
          <a:prstGeom prst="rect">
            <a:avLst/>
          </a:prstGeom>
        </p:spPr>
        <p:txBody>
          <a:bodyPr wrap="square">
            <a:spAutoFit/>
          </a:bodyPr>
          <a:lstStyle/>
          <a:p>
            <a:pPr algn="just">
              <a:lnSpc>
                <a:spcPct val="107000"/>
              </a:lnSpc>
              <a:spcAft>
                <a:spcPts val="800"/>
              </a:spcAft>
            </a:pPr>
            <a:r>
              <a:rPr lang="es-ES" b="1" dirty="0">
                <a:solidFill>
                  <a:srgbClr val="002060"/>
                </a:solidFill>
                <a:latin typeface="Franklin Gothic Book" panose="020B0503020102020204" pitchFamily="34" charset="0"/>
                <a:ea typeface="Calibri" panose="020F0502020204030204" pitchFamily="34" charset="0"/>
                <a:cs typeface="Calibri" panose="020F0502020204030204" pitchFamily="34" charset="0"/>
              </a:rPr>
              <a:t>3. Situación inicial del Repositorio de la Universidad de León (BULERIA)</a:t>
            </a:r>
            <a:endParaRPr lang="es-E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b="1" dirty="0">
                <a:solidFill>
                  <a:srgbClr val="0070C0"/>
                </a:solidFill>
                <a:latin typeface="Franklin Gothic Book" panose="020B0503020102020204" pitchFamily="34" charset="0"/>
                <a:ea typeface="Calibri" panose="020F0502020204030204" pitchFamily="34" charset="0"/>
                <a:cs typeface="Times New Roman" panose="02020603050405020304" pitchFamily="18" charset="0"/>
              </a:rPr>
              <a:t>http(s)://buleria.unileon.es.es/</a:t>
            </a:r>
            <a:endParaRPr lang="es-E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dirty="0">
                <a:latin typeface="Franklin Gothic Book" panose="020B0503020102020204" pitchFamily="34" charset="0"/>
                <a:ea typeface="Calibri" panose="020F0502020204030204" pitchFamily="34" charset="0"/>
                <a:cs typeface="Times New Roman" panose="02020603050405020304" pitchFamily="18" charset="0"/>
              </a:rPr>
              <a:t>BULERIA funcionaba sobre </a:t>
            </a:r>
            <a:r>
              <a:rPr lang="es-ES" b="1" dirty="0" err="1">
                <a:latin typeface="Franklin Gothic Book" panose="020B0503020102020204" pitchFamily="34" charset="0"/>
                <a:ea typeface="Calibri" panose="020F0502020204030204" pitchFamily="34" charset="0"/>
                <a:cs typeface="Times New Roman" panose="02020603050405020304" pitchFamily="18" charset="0"/>
              </a:rPr>
              <a:t>DSpace</a:t>
            </a:r>
            <a:r>
              <a:rPr lang="es-ES" b="1" dirty="0">
                <a:latin typeface="Franklin Gothic Book" panose="020B0503020102020204" pitchFamily="34" charset="0"/>
                <a:ea typeface="Calibri" panose="020F0502020204030204" pitchFamily="34" charset="0"/>
                <a:cs typeface="Times New Roman" panose="02020603050405020304" pitchFamily="18" charset="0"/>
              </a:rPr>
              <a:t> 3.2 XMLUI</a:t>
            </a:r>
            <a:r>
              <a:rPr lang="es-ES" dirty="0">
                <a:latin typeface="Franklin Gothic Book" panose="020B0503020102020204" pitchFamily="34" charset="0"/>
                <a:ea typeface="Calibri" panose="020F0502020204030204" pitchFamily="34" charset="0"/>
                <a:cs typeface="Times New Roman" panose="02020603050405020304" pitchFamily="18" charset="0"/>
              </a:rPr>
              <a:t> sobre Linux Ubuntu 9.04 y </a:t>
            </a:r>
            <a:r>
              <a:rPr lang="es-ES" dirty="0" err="1">
                <a:latin typeface="Franklin Gothic Book" panose="020B0503020102020204" pitchFamily="34" charset="0"/>
                <a:ea typeface="Calibri" panose="020F0502020204030204" pitchFamily="34" charset="0"/>
                <a:cs typeface="Times New Roman" panose="02020603050405020304" pitchFamily="18" charset="0"/>
              </a:rPr>
              <a:t>PostgreSQL</a:t>
            </a:r>
            <a:r>
              <a:rPr lang="es-ES" dirty="0">
                <a:latin typeface="Franklin Gothic Book" panose="020B0503020102020204" pitchFamily="34" charset="0"/>
                <a:ea typeface="Calibri" panose="020F0502020204030204" pitchFamily="34" charset="0"/>
                <a:cs typeface="Times New Roman" panose="02020603050405020304" pitchFamily="18" charset="0"/>
              </a:rPr>
              <a:t> 8.3.7. </a:t>
            </a:r>
            <a:endParaRPr lang="es-E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dirty="0">
                <a:latin typeface="Franklin Gothic Book" panose="020B0503020102020204" pitchFamily="34" charset="0"/>
                <a:ea typeface="Calibri" panose="020F0502020204030204" pitchFamily="34" charset="0"/>
                <a:cs typeface="Times New Roman" panose="02020603050405020304" pitchFamily="18" charset="0"/>
              </a:rPr>
              <a:t>Autenticación mediante SSO (https://www.adas-sso.com/es/) con configuración basada en </a:t>
            </a:r>
            <a:r>
              <a:rPr lang="es-ES" dirty="0" err="1">
                <a:latin typeface="Franklin Gothic Book" panose="020B0503020102020204" pitchFamily="34" charset="0"/>
                <a:ea typeface="Calibri" panose="020F0502020204030204" pitchFamily="34" charset="0"/>
                <a:cs typeface="Times New Roman" panose="02020603050405020304" pitchFamily="18" charset="0"/>
              </a:rPr>
              <a:t>PAPIFilter</a:t>
            </a:r>
            <a:r>
              <a:rPr lang="es-ES" dirty="0">
                <a:latin typeface="Franklin Gothic Book" panose="020B0503020102020204" pitchFamily="34" charset="0"/>
                <a:ea typeface="Calibri" panose="020F0502020204030204" pitchFamily="34" charset="0"/>
                <a:cs typeface="Times New Roman" panose="02020603050405020304" pitchFamily="18" charset="0"/>
              </a:rPr>
              <a:t>, protocolo PAPI.</a:t>
            </a:r>
            <a:endParaRPr lang="es-E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dirty="0">
                <a:latin typeface="Franklin Gothic Book" panose="020B0503020102020204" pitchFamily="34" charset="0"/>
                <a:ea typeface="Calibri" panose="020F0502020204030204" pitchFamily="34" charset="0"/>
                <a:cs typeface="Times New Roman" panose="02020603050405020304" pitchFamily="18" charset="0"/>
              </a:rPr>
              <a:t> </a:t>
            </a:r>
            <a:endParaRPr lang="es-E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b="1" dirty="0">
                <a:solidFill>
                  <a:srgbClr val="002060"/>
                </a:solidFill>
                <a:latin typeface="Franklin Gothic Book" panose="020B0503020102020204" pitchFamily="34" charset="0"/>
                <a:ea typeface="Calibri" panose="020F0502020204030204" pitchFamily="34" charset="0"/>
                <a:cs typeface="Calibri" panose="020F0502020204030204" pitchFamily="34" charset="0"/>
              </a:rPr>
              <a:t>3.4. Situación inicial del Repositorio de la Universidad de Burgos </a:t>
            </a:r>
            <a:r>
              <a:rPr lang="es-ES" b="1" dirty="0">
                <a:solidFill>
                  <a:srgbClr val="002060"/>
                </a:solidFill>
                <a:latin typeface="Franklin Gothic Book" panose="020B0503020102020204" pitchFamily="34" charset="0"/>
                <a:ea typeface="Times New Roman" panose="02020603050405020304" pitchFamily="18" charset="0"/>
                <a:cs typeface="Calibri" panose="020F0502020204030204" pitchFamily="34" charset="0"/>
              </a:rPr>
              <a:t>(RIUBU)</a:t>
            </a:r>
            <a:endParaRPr lang="es-E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800"/>
              </a:spcAft>
            </a:pPr>
            <a:r>
              <a:rPr lang="es-ES" b="1" dirty="0">
                <a:solidFill>
                  <a:srgbClr val="0070C0"/>
                </a:solidFill>
                <a:latin typeface="Franklin Gothic Book" panose="020B0503020102020204" pitchFamily="34" charset="0"/>
                <a:ea typeface="Calibri" panose="020F0502020204030204" pitchFamily="34" charset="0"/>
                <a:cs typeface="Times New Roman" panose="02020603050405020304" pitchFamily="18" charset="0"/>
              </a:rPr>
              <a:t>http://riubu.ubu.es/</a:t>
            </a:r>
            <a:endParaRPr lang="es-E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800"/>
              </a:spcAft>
            </a:pPr>
            <a:r>
              <a:rPr lang="es-ES" dirty="0">
                <a:latin typeface="Franklin Gothic Book" panose="020B0503020102020204" pitchFamily="34" charset="0"/>
                <a:ea typeface="Times New Roman" panose="02020603050405020304" pitchFamily="18" charset="0"/>
                <a:cs typeface="Times New Roman" panose="02020603050405020304" pitchFamily="18" charset="0"/>
              </a:rPr>
              <a:t>RIUBU funcionaba sobre </a:t>
            </a:r>
            <a:r>
              <a:rPr lang="es-ES" b="1" dirty="0" err="1">
                <a:latin typeface="Franklin Gothic Book" panose="020B0503020102020204" pitchFamily="34" charset="0"/>
                <a:ea typeface="Times New Roman" panose="02020603050405020304" pitchFamily="18" charset="0"/>
                <a:cs typeface="Times New Roman" panose="02020603050405020304" pitchFamily="18" charset="0"/>
              </a:rPr>
              <a:t>DSpace</a:t>
            </a:r>
            <a:r>
              <a:rPr lang="es-ES" b="1" dirty="0">
                <a:latin typeface="Franklin Gothic Book" panose="020B0503020102020204" pitchFamily="34" charset="0"/>
                <a:ea typeface="Times New Roman" panose="02020603050405020304" pitchFamily="18" charset="0"/>
                <a:cs typeface="Times New Roman" panose="02020603050405020304" pitchFamily="18" charset="0"/>
              </a:rPr>
              <a:t> 4.1 JSPUI</a:t>
            </a:r>
            <a:r>
              <a:rPr lang="es-ES" dirty="0">
                <a:latin typeface="Franklin Gothic Book" panose="020B0503020102020204" pitchFamily="34" charset="0"/>
                <a:ea typeface="Times New Roman" panose="02020603050405020304" pitchFamily="18" charset="0"/>
                <a:cs typeface="Times New Roman" panose="02020603050405020304" pitchFamily="18" charset="0"/>
              </a:rPr>
              <a:t> sobre Ubuntu 12.04</a:t>
            </a:r>
            <a:r>
              <a:rPr lang="es-ES" dirty="0">
                <a:solidFill>
                  <a:srgbClr val="444444"/>
                </a:solidFill>
                <a:latin typeface="Franklin Gothic Book" panose="020B0503020102020204" pitchFamily="34" charset="0"/>
                <a:ea typeface="Times New Roman" panose="02020603050405020304" pitchFamily="18" charset="0"/>
                <a:cs typeface="Arial" panose="020B0604020202020204" pitchFamily="34" charset="0"/>
              </a:rPr>
              <a:t> </a:t>
            </a:r>
            <a:r>
              <a:rPr lang="es-ES" dirty="0">
                <a:latin typeface="Franklin Gothic Book" panose="020B0503020102020204" pitchFamily="34" charset="0"/>
                <a:ea typeface="Times New Roman" panose="02020603050405020304" pitchFamily="18" charset="0"/>
                <a:cs typeface="Times New Roman" panose="02020603050405020304" pitchFamily="18" charset="0"/>
              </a:rPr>
              <a:t>y </a:t>
            </a:r>
            <a:r>
              <a:rPr lang="es-ES" dirty="0" err="1">
                <a:latin typeface="Franklin Gothic Book" panose="020B0503020102020204" pitchFamily="34" charset="0"/>
                <a:ea typeface="Times New Roman" panose="02020603050405020304" pitchFamily="18" charset="0"/>
                <a:cs typeface="Times New Roman" panose="02020603050405020304" pitchFamily="18" charset="0"/>
              </a:rPr>
              <a:t>PostgreSQL</a:t>
            </a:r>
            <a:r>
              <a:rPr lang="es-ES" dirty="0">
                <a:latin typeface="Franklin Gothic Book" panose="020B0503020102020204" pitchFamily="34" charset="0"/>
                <a:ea typeface="Times New Roman" panose="02020603050405020304" pitchFamily="18" charset="0"/>
                <a:cs typeface="Times New Roman" panose="02020603050405020304" pitchFamily="18" charset="0"/>
              </a:rPr>
              <a:t> 9.1</a:t>
            </a:r>
            <a:endParaRPr lang="es-E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800"/>
              </a:spcAft>
            </a:pPr>
            <a:r>
              <a:rPr lang="es-ES" dirty="0">
                <a:latin typeface="Franklin Gothic Book" panose="020B0503020102020204" pitchFamily="34" charset="0"/>
                <a:ea typeface="Times New Roman" panose="02020603050405020304" pitchFamily="18" charset="0"/>
                <a:cs typeface="Times New Roman" panose="02020603050405020304" pitchFamily="18" charset="0"/>
              </a:rPr>
              <a:t>Autenticación en </a:t>
            </a:r>
            <a:r>
              <a:rPr lang="es-ES" dirty="0" err="1">
                <a:latin typeface="Franklin Gothic Book" panose="020B0503020102020204" pitchFamily="34" charset="0"/>
                <a:ea typeface="Times New Roman" panose="02020603050405020304" pitchFamily="18" charset="0"/>
                <a:cs typeface="Times New Roman" panose="02020603050405020304" pitchFamily="18" charset="0"/>
              </a:rPr>
              <a:t>DSpace</a:t>
            </a:r>
            <a:r>
              <a:rPr lang="es-ES" dirty="0">
                <a:latin typeface="Franklin Gothic Book" panose="020B0503020102020204" pitchFamily="34" charset="0"/>
                <a:ea typeface="Times New Roman" panose="02020603050405020304" pitchFamily="18" charset="0"/>
                <a:cs typeface="Times New Roman" panose="02020603050405020304" pitchFamily="18" charset="0"/>
              </a:rPr>
              <a:t> mediante usuario/contraseña.</a:t>
            </a:r>
            <a:endParaRPr lang="es-E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800"/>
              </a:spcAft>
            </a:pPr>
            <a:r>
              <a:rPr lang="es-ES" dirty="0">
                <a:latin typeface="Franklin Gothic Book" panose="020B0503020102020204" pitchFamily="34" charset="0"/>
                <a:ea typeface="Calibri" panose="020F0502020204030204" pitchFamily="34" charset="0"/>
                <a:cs typeface="Times New Roman" panose="02020603050405020304" pitchFamily="18" charset="0"/>
              </a:rPr>
              <a:t>En mayo de 2018 contaba con </a:t>
            </a:r>
            <a:r>
              <a:rPr lang="es-ES" dirty="0">
                <a:latin typeface="Franklin Gothic Book" panose="020B0503020102020204" pitchFamily="34" charset="0"/>
                <a:ea typeface="Times New Roman" panose="02020603050405020304" pitchFamily="18" charset="0"/>
                <a:cs typeface="Times New Roman" panose="02020603050405020304" pitchFamily="18" charset="0"/>
              </a:rPr>
              <a:t>3.933 ítems, distribuidos en 5 comunidades, y 685 </a:t>
            </a:r>
            <a:r>
              <a:rPr lang="es-ES" dirty="0" err="1">
                <a:latin typeface="Franklin Gothic Book" panose="020B0503020102020204" pitchFamily="34" charset="0"/>
                <a:ea typeface="Times New Roman" panose="02020603050405020304" pitchFamily="18" charset="0"/>
                <a:cs typeface="Times New Roman" panose="02020603050405020304" pitchFamily="18" charset="0"/>
              </a:rPr>
              <a:t>subcomunidades</a:t>
            </a:r>
            <a:r>
              <a:rPr lang="es-ES" dirty="0">
                <a:latin typeface="Franklin Gothic Book" panose="020B0503020102020204" pitchFamily="34" charset="0"/>
                <a:ea typeface="Times New Roman" panose="02020603050405020304" pitchFamily="18" charset="0"/>
                <a:cs typeface="Times New Roman" panose="02020603050405020304" pitchFamily="18" charset="0"/>
              </a:rPr>
              <a:t> y colecciones. </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80893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872454" y="411062"/>
            <a:ext cx="10335237" cy="4829655"/>
          </a:xfrm>
          <a:prstGeom prst="rect">
            <a:avLst/>
          </a:prstGeom>
        </p:spPr>
        <p:txBody>
          <a:bodyPr wrap="square">
            <a:spAutoFit/>
          </a:bodyPr>
          <a:lstStyle/>
          <a:p>
            <a:pPr algn="just">
              <a:lnSpc>
                <a:spcPct val="107000"/>
              </a:lnSpc>
              <a:spcAft>
                <a:spcPts val="800"/>
              </a:spcAft>
            </a:pPr>
            <a:r>
              <a:rPr lang="es-ES" b="1" u="sng" dirty="0" smtClean="0">
                <a:solidFill>
                  <a:srgbClr val="002060"/>
                </a:solidFill>
                <a:latin typeface="Franklin Gothic Book" panose="020B0503020102020204" pitchFamily="34" charset="0"/>
                <a:ea typeface="Calibri" panose="020F0502020204030204" pitchFamily="34" charset="0"/>
                <a:cs typeface="Calibri" panose="020F0502020204030204" pitchFamily="34" charset="0"/>
              </a:rPr>
              <a:t>SOBRE </a:t>
            </a:r>
            <a:r>
              <a:rPr lang="es-ES" b="1" u="sng" dirty="0">
                <a:solidFill>
                  <a:srgbClr val="002060"/>
                </a:solidFill>
                <a:latin typeface="Franklin Gothic Book" panose="020B0503020102020204" pitchFamily="34" charset="0"/>
                <a:ea typeface="Calibri" panose="020F0502020204030204" pitchFamily="34" charset="0"/>
                <a:cs typeface="Calibri" panose="020F0502020204030204" pitchFamily="34" charset="0"/>
              </a:rPr>
              <a:t>LA ACTUALIZACIÓN e INTEROPERABILIDAD de cada uno de los Repositorios </a:t>
            </a:r>
            <a:r>
              <a:rPr lang="es-ES" b="1" u="sng" dirty="0" smtClean="0">
                <a:solidFill>
                  <a:srgbClr val="002060"/>
                </a:solidFill>
                <a:latin typeface="Franklin Gothic Book" panose="020B0503020102020204" pitchFamily="34" charset="0"/>
                <a:ea typeface="Calibri" panose="020F0502020204030204" pitchFamily="34" charset="0"/>
                <a:cs typeface="Calibri" panose="020F0502020204030204" pitchFamily="34" charset="0"/>
              </a:rPr>
              <a:t>BUCLE</a:t>
            </a:r>
            <a:endParaRPr lang="es-ES" u="sng"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b="1" dirty="0">
                <a:latin typeface="Franklin Gothic Book" panose="020B0503020102020204" pitchFamily="34" charset="0"/>
                <a:ea typeface="Calibri" panose="020F0502020204030204" pitchFamily="34" charset="0"/>
                <a:cs typeface="Times New Roman" panose="02020603050405020304" pitchFamily="18" charset="0"/>
              </a:rPr>
              <a:t>De manera obligatoria, se </a:t>
            </a:r>
            <a:r>
              <a:rPr lang="es-ES" b="1" dirty="0" err="1" smtClean="0">
                <a:latin typeface="Franklin Gothic Book" panose="020B0503020102020204" pitchFamily="34" charset="0"/>
                <a:ea typeface="Calibri" panose="020F0502020204030204" pitchFamily="34" charset="0"/>
                <a:cs typeface="Times New Roman" panose="02020603050405020304" pitchFamily="18" charset="0"/>
              </a:rPr>
              <a:t>requrió</a:t>
            </a:r>
            <a:r>
              <a:rPr lang="es-ES" b="1" dirty="0" smtClean="0">
                <a:latin typeface="Franklin Gothic Book" panose="020B0503020102020204" pitchFamily="34" charset="0"/>
                <a:ea typeface="Calibri" panose="020F0502020204030204" pitchFamily="34" charset="0"/>
                <a:cs typeface="Times New Roman" panose="02020603050405020304" pitchFamily="18" charset="0"/>
              </a:rPr>
              <a:t> </a:t>
            </a:r>
            <a:r>
              <a:rPr lang="es-ES" b="1" dirty="0">
                <a:latin typeface="Franklin Gothic Book" panose="020B0503020102020204" pitchFamily="34" charset="0"/>
                <a:ea typeface="Calibri" panose="020F0502020204030204" pitchFamily="34" charset="0"/>
                <a:cs typeface="Times New Roman" panose="02020603050405020304" pitchFamily="18" charset="0"/>
              </a:rPr>
              <a:t>que la empresa </a:t>
            </a:r>
            <a:r>
              <a:rPr lang="es-ES" b="1" dirty="0" smtClean="0">
                <a:latin typeface="Franklin Gothic Book" panose="020B0503020102020204" pitchFamily="34" charset="0"/>
                <a:ea typeface="Calibri" panose="020F0502020204030204" pitchFamily="34" charset="0"/>
                <a:cs typeface="Times New Roman" panose="02020603050405020304" pitchFamily="18" charset="0"/>
              </a:rPr>
              <a:t>realizara </a:t>
            </a:r>
            <a:r>
              <a:rPr lang="es-ES" b="1" dirty="0">
                <a:latin typeface="Franklin Gothic Book" panose="020B0503020102020204" pitchFamily="34" charset="0"/>
                <a:ea typeface="Calibri" panose="020F0502020204030204" pitchFamily="34" charset="0"/>
                <a:cs typeface="Times New Roman" panose="02020603050405020304" pitchFamily="18" charset="0"/>
              </a:rPr>
              <a:t>para cada uno de los repositorios</a:t>
            </a:r>
            <a:r>
              <a:rPr lang="es-ES" b="1" dirty="0" smtClean="0">
                <a:latin typeface="Franklin Gothic Book" panose="020B0503020102020204" pitchFamily="34" charset="0"/>
                <a:ea typeface="Calibri" panose="020F0502020204030204" pitchFamily="34" charset="0"/>
                <a:cs typeface="Times New Roman" panose="02020603050405020304" pitchFamily="18" charset="0"/>
              </a:rPr>
              <a:t>:</a:t>
            </a:r>
          </a:p>
          <a:p>
            <a:pPr>
              <a:lnSpc>
                <a:spcPct val="107000"/>
              </a:lnSpc>
              <a:spcAft>
                <a:spcPts val="800"/>
              </a:spcAft>
            </a:pPr>
            <a:endParaRPr lang="es-ES" b="1" dirty="0" smtClean="0">
              <a:latin typeface="Franklin Gothic Book" panose="020B05030201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b="1" dirty="0">
                <a:latin typeface="Franklin Gothic Book" panose="020B0503020102020204" pitchFamily="34" charset="0"/>
                <a:ea typeface="Calibri" panose="020F0502020204030204" pitchFamily="34" charset="0"/>
                <a:cs typeface="Times New Roman" panose="02020603050405020304" pitchFamily="18" charset="0"/>
              </a:rPr>
              <a:t> </a:t>
            </a:r>
            <a:r>
              <a:rPr lang="es-ES" dirty="0">
                <a:latin typeface="Franklin Gothic Book" panose="020B0503020102020204" pitchFamily="34" charset="0"/>
                <a:ea typeface="Calibri" panose="020F0502020204030204" pitchFamily="34" charset="0"/>
                <a:cs typeface="Calibri" panose="020F0502020204030204" pitchFamily="34" charset="0"/>
              </a:rPr>
              <a:t>	</a:t>
            </a:r>
            <a:r>
              <a:rPr lang="es-ES" dirty="0" smtClean="0">
                <a:latin typeface="Franklin Gothic Book" panose="020B0503020102020204" pitchFamily="34" charset="0"/>
                <a:ea typeface="Calibri" panose="020F0502020204030204" pitchFamily="34" charset="0"/>
                <a:cs typeface="Calibri" panose="020F0502020204030204" pitchFamily="34" charset="0"/>
              </a:rPr>
              <a:t>- </a:t>
            </a:r>
            <a:r>
              <a:rPr lang="es-ES" dirty="0">
                <a:latin typeface="Franklin Gothic Book" panose="020B0503020102020204" pitchFamily="34" charset="0"/>
                <a:ea typeface="Calibri" panose="020F0502020204030204" pitchFamily="34" charset="0"/>
                <a:cs typeface="Calibri" panose="020F0502020204030204" pitchFamily="34" charset="0"/>
              </a:rPr>
              <a:t>Actualización a la versión </a:t>
            </a:r>
            <a:r>
              <a:rPr lang="es-ES" b="1" dirty="0" err="1">
                <a:latin typeface="Franklin Gothic Book" panose="020B0503020102020204" pitchFamily="34" charset="0"/>
                <a:ea typeface="Calibri" panose="020F0502020204030204" pitchFamily="34" charset="0"/>
                <a:cs typeface="Calibri" panose="020F0502020204030204" pitchFamily="34" charset="0"/>
              </a:rPr>
              <a:t>DSpace</a:t>
            </a:r>
            <a:r>
              <a:rPr lang="es-ES" b="1" dirty="0">
                <a:latin typeface="Franklin Gothic Book" panose="020B0503020102020204" pitchFamily="34" charset="0"/>
                <a:ea typeface="Calibri" panose="020F0502020204030204" pitchFamily="34" charset="0"/>
                <a:cs typeface="Calibri" panose="020F0502020204030204" pitchFamily="34" charset="0"/>
              </a:rPr>
              <a:t> 5.8</a:t>
            </a:r>
            <a:r>
              <a:rPr lang="es-ES" dirty="0">
                <a:latin typeface="Calibri" panose="020F0502020204030204" pitchFamily="34" charset="0"/>
                <a:ea typeface="Calibri" panose="020F0502020204030204" pitchFamily="34" charset="0"/>
                <a:cs typeface="Times New Roman" panose="02020603050405020304" pitchFamily="18" charset="0"/>
              </a:rPr>
              <a:t> </a:t>
            </a:r>
            <a:r>
              <a:rPr lang="es-ES" b="1" dirty="0">
                <a:latin typeface="Franklin Gothic Book" panose="020B0503020102020204" pitchFamily="34" charset="0"/>
                <a:ea typeface="Calibri" panose="020F0502020204030204" pitchFamily="34" charset="0"/>
                <a:cs typeface="Calibri" panose="020F0502020204030204" pitchFamily="34" charset="0"/>
              </a:rPr>
              <a:t>Interfaz. protocolo XMLUI </a:t>
            </a:r>
            <a:r>
              <a:rPr lang="es-ES" dirty="0">
                <a:latin typeface="Franklin Gothic Book" panose="020B0503020102020204" pitchFamily="34" charset="0"/>
                <a:ea typeface="Calibri" panose="020F0502020204030204" pitchFamily="34" charset="0"/>
                <a:cs typeface="Times New Roman" panose="02020603050405020304" pitchFamily="18" charset="0"/>
              </a:rPr>
              <a:t>(</a:t>
            </a:r>
            <a:r>
              <a:rPr lang="es-ES" dirty="0" err="1">
                <a:latin typeface="Franklin Gothic Book" panose="020B0503020102020204" pitchFamily="34" charset="0"/>
                <a:ea typeface="Calibri" panose="020F0502020204030204" pitchFamily="34" charset="0"/>
                <a:cs typeface="Times New Roman" panose="02020603050405020304" pitchFamily="18" charset="0"/>
              </a:rPr>
              <a:t>Mirage</a:t>
            </a:r>
            <a:r>
              <a:rPr lang="es-ES" dirty="0">
                <a:latin typeface="Franklin Gothic Book" panose="020B0503020102020204" pitchFamily="34" charset="0"/>
                <a:ea typeface="Calibri" panose="020F0502020204030204" pitchFamily="34" charset="0"/>
                <a:cs typeface="Times New Roman" panose="02020603050405020304" pitchFamily="18" charset="0"/>
              </a:rPr>
              <a:t> 2 responsiva). </a:t>
            </a:r>
            <a:endParaRPr lang="es-ES" dirty="0" smtClean="0">
              <a:latin typeface="Franklin Gothic Book" panose="020B05030201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dirty="0">
                <a:latin typeface="Franklin Gothic Book" panose="020B0503020102020204" pitchFamily="34" charset="0"/>
                <a:ea typeface="Calibri" panose="020F0502020204030204" pitchFamily="34" charset="0"/>
                <a:cs typeface="Times New Roman" panose="02020603050405020304" pitchFamily="18" charset="0"/>
              </a:rPr>
              <a:t>	</a:t>
            </a:r>
            <a:r>
              <a:rPr lang="es-ES" b="1" dirty="0"/>
              <a:t>(*Se ha actualizado a </a:t>
            </a:r>
            <a:r>
              <a:rPr lang="es-ES" b="1" dirty="0" err="1"/>
              <a:t>DSpace</a:t>
            </a:r>
            <a:r>
              <a:rPr lang="es-ES" b="1" dirty="0"/>
              <a:t> 5.9</a:t>
            </a:r>
            <a:r>
              <a:rPr lang="es-ES" b="1" dirty="0" smtClean="0"/>
              <a:t>)</a:t>
            </a:r>
          </a:p>
          <a:p>
            <a:pPr>
              <a:lnSpc>
                <a:spcPct val="107000"/>
              </a:lnSpc>
              <a:spcAft>
                <a:spcPts val="800"/>
              </a:spcAft>
            </a:pPr>
            <a:endParaRPr lang="es-E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dirty="0">
                <a:latin typeface="Franklin Gothic Book" panose="020B0503020102020204" pitchFamily="34" charset="0"/>
                <a:ea typeface="Calibri" panose="020F0502020204030204" pitchFamily="34" charset="0"/>
                <a:cs typeface="Calibri" panose="020F0502020204030204" pitchFamily="34" charset="0"/>
              </a:rPr>
              <a:t>	</a:t>
            </a:r>
            <a:r>
              <a:rPr lang="es-ES" dirty="0" smtClean="0">
                <a:latin typeface="Franklin Gothic Book" panose="020B0503020102020204" pitchFamily="34" charset="0"/>
                <a:ea typeface="Calibri" panose="020F0502020204030204" pitchFamily="34" charset="0"/>
                <a:cs typeface="Calibri" panose="020F0502020204030204" pitchFamily="34" charset="0"/>
              </a:rPr>
              <a:t>- Validación </a:t>
            </a:r>
            <a:r>
              <a:rPr lang="es-ES" dirty="0">
                <a:latin typeface="Franklin Gothic Book" panose="020B0503020102020204" pitchFamily="34" charset="0"/>
                <a:ea typeface="Calibri" panose="020F0502020204030204" pitchFamily="34" charset="0"/>
                <a:cs typeface="Calibri" panose="020F0502020204030204" pitchFamily="34" charset="0"/>
              </a:rPr>
              <a:t>de todos los Repositorios BUCLE por </a:t>
            </a:r>
            <a:r>
              <a:rPr lang="es-ES" dirty="0" smtClean="0">
                <a:latin typeface="Franklin Gothic Book" panose="020B0503020102020204" pitchFamily="34" charset="0"/>
                <a:ea typeface="Calibri" panose="020F0502020204030204" pitchFamily="34" charset="0"/>
                <a:cs typeface="Calibri" panose="020F0502020204030204" pitchFamily="34" charset="0"/>
              </a:rPr>
              <a:t>RECOLECTA.</a:t>
            </a:r>
            <a:endParaRPr lang="es-ES" dirty="0">
              <a:latin typeface="Calibri" panose="020F0502020204030204" pitchFamily="34" charset="0"/>
              <a:ea typeface="Calibri" panose="020F0502020204030204" pitchFamily="34" charset="0"/>
              <a:cs typeface="Times New Roman" panose="02020603050405020304" pitchFamily="18" charset="0"/>
            </a:endParaRPr>
          </a:p>
          <a:p>
            <a:pPr marL="457200" algn="just">
              <a:spcAft>
                <a:spcPts val="0"/>
              </a:spcAft>
            </a:pPr>
            <a:r>
              <a:rPr lang="es-ES" dirty="0" smtClean="0">
                <a:latin typeface="Franklin Gothic Book" panose="020B0503020102020204" pitchFamily="34" charset="0"/>
                <a:ea typeface="Times New Roman" panose="02020603050405020304" pitchFamily="18" charset="0"/>
                <a:cs typeface="Calibri" panose="020F0502020204030204" pitchFamily="34" charset="0"/>
              </a:rPr>
              <a:t>       - </a:t>
            </a:r>
            <a:r>
              <a:rPr lang="es-ES" dirty="0">
                <a:latin typeface="Franklin Gothic Book" panose="020B0503020102020204" pitchFamily="34" charset="0"/>
                <a:ea typeface="Times New Roman" panose="02020603050405020304" pitchFamily="18" charset="0"/>
                <a:cs typeface="Calibri" panose="020F0502020204030204" pitchFamily="34" charset="0"/>
              </a:rPr>
              <a:t> </a:t>
            </a:r>
            <a:r>
              <a:rPr lang="es-ES" dirty="0" smtClean="0">
                <a:latin typeface="Franklin Gothic Book" panose="020B0503020102020204" pitchFamily="34" charset="0"/>
                <a:ea typeface="Calibri" panose="020F0502020204030204" pitchFamily="34" charset="0"/>
                <a:cs typeface="Calibri" panose="020F0502020204030204" pitchFamily="34" charset="0"/>
              </a:rPr>
              <a:t>Cumplir </a:t>
            </a:r>
            <a:r>
              <a:rPr lang="es-ES" dirty="0">
                <a:latin typeface="Franklin Gothic Book" panose="020B0503020102020204" pitchFamily="34" charset="0"/>
                <a:ea typeface="Calibri" panose="020F0502020204030204" pitchFamily="34" charset="0"/>
                <a:cs typeface="Calibri" panose="020F0502020204030204" pitchFamily="34" charset="0"/>
              </a:rPr>
              <a:t>con el </a:t>
            </a:r>
            <a:r>
              <a:rPr lang="es-ES" dirty="0" smtClean="0">
                <a:latin typeface="Franklin Gothic Book" panose="020B0503020102020204" pitchFamily="34" charset="0"/>
                <a:ea typeface="Calibri" panose="020F0502020204030204" pitchFamily="34" charset="0"/>
                <a:cs typeface="Calibri" panose="020F0502020204030204" pitchFamily="34" charset="0"/>
              </a:rPr>
              <a:t> estándar </a:t>
            </a:r>
            <a:r>
              <a:rPr lang="es-ES" dirty="0">
                <a:latin typeface="Franklin Gothic Book" panose="020B0503020102020204" pitchFamily="34" charset="0"/>
                <a:ea typeface="Calibri" panose="020F0502020204030204" pitchFamily="34" charset="0"/>
                <a:cs typeface="Calibri" panose="020F0502020204030204" pitchFamily="34" charset="0"/>
              </a:rPr>
              <a:t>EDM </a:t>
            </a:r>
            <a:r>
              <a:rPr lang="es-ES" dirty="0" err="1">
                <a:latin typeface="Franklin Gothic Book" panose="020B0503020102020204" pitchFamily="34" charset="0"/>
                <a:ea typeface="Calibri" panose="020F0502020204030204" pitchFamily="34" charset="0"/>
                <a:cs typeface="Calibri" panose="020F0502020204030204" pitchFamily="34" charset="0"/>
              </a:rPr>
              <a:t>Europeana</a:t>
            </a:r>
            <a:r>
              <a:rPr lang="es-ES" dirty="0">
                <a:latin typeface="Franklin Gothic Book" panose="020B0503020102020204" pitchFamily="34" charset="0"/>
                <a:ea typeface="Calibri" panose="020F0502020204030204" pitchFamily="34" charset="0"/>
                <a:cs typeface="Calibri" panose="020F0502020204030204" pitchFamily="34" charset="0"/>
              </a:rPr>
              <a:t> Data </a:t>
            </a:r>
            <a:r>
              <a:rPr lang="es-ES" dirty="0" err="1">
                <a:latin typeface="Franklin Gothic Book" panose="020B0503020102020204" pitchFamily="34" charset="0"/>
                <a:ea typeface="Calibri" panose="020F0502020204030204" pitchFamily="34" charset="0"/>
                <a:cs typeface="Calibri" panose="020F0502020204030204" pitchFamily="34" charset="0"/>
              </a:rPr>
              <a:t>Model</a:t>
            </a:r>
            <a:r>
              <a:rPr lang="es-ES" dirty="0">
                <a:latin typeface="Franklin Gothic Book" panose="020B0503020102020204" pitchFamily="34" charset="0"/>
                <a:ea typeface="Calibri" panose="020F0502020204030204" pitchFamily="34" charset="0"/>
                <a:cs typeface="Calibri" panose="020F0502020204030204" pitchFamily="34" charset="0"/>
              </a:rPr>
              <a:t>. </a:t>
            </a:r>
            <a:endParaRPr lang="es-ES" dirty="0" smtClean="0">
              <a:latin typeface="Calibri" panose="020F0502020204030204" pitchFamily="34" charset="0"/>
              <a:ea typeface="Calibri" panose="020F0502020204030204" pitchFamily="34" charset="0"/>
              <a:cs typeface="Times New Roman" panose="02020603050405020304" pitchFamily="18" charset="0"/>
            </a:endParaRPr>
          </a:p>
          <a:p>
            <a:pPr marL="457200" algn="just">
              <a:spcAft>
                <a:spcPts val="0"/>
              </a:spcAft>
            </a:pPr>
            <a:endParaRPr lang="es-ES" dirty="0">
              <a:latin typeface="Times New Roman" panose="02020603050405020304" pitchFamily="18" charset="0"/>
              <a:ea typeface="Times New Roman" panose="02020603050405020304" pitchFamily="18" charset="0"/>
            </a:endParaRPr>
          </a:p>
          <a:p>
            <a:pPr algn="just">
              <a:lnSpc>
                <a:spcPct val="107000"/>
              </a:lnSpc>
              <a:spcAft>
                <a:spcPts val="800"/>
              </a:spcAft>
            </a:pPr>
            <a:r>
              <a:rPr lang="es-ES" dirty="0" smtClean="0">
                <a:latin typeface="Franklin Gothic Book" panose="020B0503020102020204" pitchFamily="34" charset="0"/>
                <a:ea typeface="Calibri" panose="020F0502020204030204" pitchFamily="34" charset="0"/>
                <a:cs typeface="Calibri" panose="020F0502020204030204" pitchFamily="34" charset="0"/>
              </a:rPr>
              <a:t>	- Formatos </a:t>
            </a:r>
            <a:r>
              <a:rPr lang="es-ES" dirty="0">
                <a:latin typeface="Franklin Gothic Book" panose="020B0503020102020204" pitchFamily="34" charset="0"/>
                <a:ea typeface="Calibri" panose="020F0502020204030204" pitchFamily="34" charset="0"/>
                <a:cs typeface="Calibri" panose="020F0502020204030204" pitchFamily="34" charset="0"/>
              </a:rPr>
              <a:t>soportados en OAI (MARC, ESE, EDM, OAI-DC, METS </a:t>
            </a:r>
            <a:r>
              <a:rPr lang="es-ES" dirty="0">
                <a:latin typeface="Franklin Gothic Book" panose="020B0503020102020204" pitchFamily="34" charset="0"/>
                <a:ea typeface="Calibri" panose="020F0502020204030204" pitchFamily="34" charset="0"/>
                <a:cs typeface="Times New Roman" panose="02020603050405020304" pitchFamily="18" charset="0"/>
              </a:rPr>
              <a:t>PREMIS, </a:t>
            </a:r>
            <a:r>
              <a:rPr lang="es-ES" dirty="0">
                <a:latin typeface="Franklin Gothic Book" panose="020B0503020102020204" pitchFamily="34" charset="0"/>
                <a:ea typeface="Calibri" panose="020F0502020204030204" pitchFamily="34" charset="0"/>
                <a:cs typeface="Calibri" panose="020F0502020204030204" pitchFamily="34" charset="0"/>
              </a:rPr>
              <a:t>y RDF) de acuerdo a los estándares correspondientes</a:t>
            </a:r>
            <a:r>
              <a:rPr lang="es-ES" dirty="0" smtClean="0">
                <a:latin typeface="Franklin Gothic Book" panose="020B0503020102020204" pitchFamily="34" charset="0"/>
                <a:ea typeface="Calibri" panose="020F0502020204030204" pitchFamily="34" charset="0"/>
                <a:cs typeface="Calibri" panose="020F0502020204030204" pitchFamily="34" charset="0"/>
              </a:rPr>
              <a:t>.</a:t>
            </a:r>
            <a:endParaRPr lang="es-E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dirty="0" smtClean="0">
                <a:latin typeface="Franklin Gothic Book" panose="020B0503020102020204" pitchFamily="34" charset="0"/>
                <a:ea typeface="Calibri" panose="020F0502020204030204" pitchFamily="34" charset="0"/>
                <a:cs typeface="Calibri" panose="020F0502020204030204" pitchFamily="34" charset="0"/>
              </a:rPr>
              <a:t>	- Compatibilidad </a:t>
            </a:r>
            <a:r>
              <a:rPr lang="es-ES" dirty="0" err="1">
                <a:latin typeface="Franklin Gothic Book" panose="020B0503020102020204" pitchFamily="34" charset="0"/>
                <a:ea typeface="Calibri" panose="020F0502020204030204" pitchFamily="34" charset="0"/>
                <a:cs typeface="Calibri" panose="020F0502020204030204" pitchFamily="34" charset="0"/>
              </a:rPr>
              <a:t>OpenAire</a:t>
            </a:r>
            <a:r>
              <a:rPr lang="es-ES" dirty="0">
                <a:latin typeface="Franklin Gothic Book" panose="020B0503020102020204" pitchFamily="34" charset="0"/>
                <a:ea typeface="Calibri" panose="020F0502020204030204" pitchFamily="34" charset="0"/>
                <a:cs typeface="Calibri" panose="020F0502020204030204" pitchFamily="34" charset="0"/>
              </a:rPr>
              <a:t> 4. </a:t>
            </a:r>
            <a:endParaRPr lang="es-ES" dirty="0">
              <a:latin typeface="Times New Roman" panose="02020603050405020304" pitchFamily="18" charset="0"/>
              <a:ea typeface="Times New Roman" panose="02020603050405020304" pitchFamily="18" charset="0"/>
            </a:endParaRPr>
          </a:p>
          <a:p>
            <a:pPr algn="just">
              <a:lnSpc>
                <a:spcPct val="107000"/>
              </a:lnSpc>
              <a:spcAft>
                <a:spcPts val="800"/>
              </a:spcAft>
            </a:pPr>
            <a:r>
              <a:rPr lang="es-ES" dirty="0" smtClean="0">
                <a:latin typeface="Franklin Gothic Book" panose="020B0503020102020204" pitchFamily="34" charset="0"/>
                <a:ea typeface="Calibri" panose="020F0502020204030204" pitchFamily="34" charset="0"/>
                <a:cs typeface="Calibri" panose="020F0502020204030204" pitchFamily="34" charset="0"/>
              </a:rPr>
              <a:t>	- Activación </a:t>
            </a:r>
            <a:r>
              <a:rPr lang="es-ES" dirty="0">
                <a:latin typeface="Franklin Gothic Book" panose="020B0503020102020204" pitchFamily="34" charset="0"/>
                <a:ea typeface="Calibri" panose="020F0502020204030204" pitchFamily="34" charset="0"/>
                <a:cs typeface="Calibri" panose="020F0502020204030204" pitchFamily="34" charset="0"/>
              </a:rPr>
              <a:t>y configuración de “Versión del documento” del ítem que se sube al repositorio.</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88732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29843" y="453006"/>
            <a:ext cx="10234568" cy="4631096"/>
          </a:xfrm>
          <a:prstGeom prst="rect">
            <a:avLst/>
          </a:prstGeom>
        </p:spPr>
        <p:txBody>
          <a:bodyPr wrap="square">
            <a:spAutoFit/>
          </a:bodyPr>
          <a:lstStyle/>
          <a:p>
            <a:pPr algn="just">
              <a:lnSpc>
                <a:spcPct val="107000"/>
              </a:lnSpc>
              <a:spcAft>
                <a:spcPts val="800"/>
              </a:spcAft>
            </a:pPr>
            <a:r>
              <a:rPr lang="es-ES" sz="1100" dirty="0" smtClean="0">
                <a:latin typeface="Franklin Gothic Book" panose="020B0503020102020204" pitchFamily="34" charset="0"/>
                <a:ea typeface="Calibri" panose="020F0502020204030204" pitchFamily="34" charset="0"/>
                <a:cs typeface="Calibri" panose="020F0502020204030204" pitchFamily="34" charset="0"/>
              </a:rPr>
              <a:t>	- </a:t>
            </a:r>
            <a:r>
              <a:rPr lang="es-ES" dirty="0" smtClean="0">
                <a:latin typeface="Franklin Gothic Book" panose="020B0503020102020204" pitchFamily="34" charset="0"/>
                <a:ea typeface="Calibri" panose="020F0502020204030204" pitchFamily="34" charset="0"/>
                <a:cs typeface="Calibri" panose="020F0502020204030204" pitchFamily="34" charset="0"/>
              </a:rPr>
              <a:t>Metadatos </a:t>
            </a:r>
            <a:r>
              <a:rPr lang="es-ES" dirty="0">
                <a:latin typeface="Franklin Gothic Book" panose="020B0503020102020204" pitchFamily="34" charset="0"/>
                <a:ea typeface="Calibri" panose="020F0502020204030204" pitchFamily="34" charset="0"/>
                <a:cs typeface="Calibri" panose="020F0502020204030204" pitchFamily="34" charset="0"/>
              </a:rPr>
              <a:t>con vocabularios controlados para la descripción y recuperación de la información (Unesco. </a:t>
            </a:r>
            <a:r>
              <a:rPr lang="es-ES" dirty="0" err="1">
                <a:latin typeface="Franklin Gothic Book" panose="020B0503020102020204" pitchFamily="34" charset="0"/>
                <a:ea typeface="Calibri" panose="020F0502020204030204" pitchFamily="34" charset="0"/>
                <a:cs typeface="Calibri" panose="020F0502020204030204" pitchFamily="34" charset="0"/>
              </a:rPr>
              <a:t>MeSH</a:t>
            </a:r>
            <a:r>
              <a:rPr lang="es-ES" dirty="0">
                <a:latin typeface="Franklin Gothic Book" panose="020B0503020102020204" pitchFamily="34" charset="0"/>
                <a:ea typeface="Calibri" panose="020F0502020204030204" pitchFamily="34" charset="0"/>
                <a:cs typeface="Calibri" panose="020F0502020204030204" pitchFamily="34" charset="0"/>
              </a:rPr>
              <a:t>).</a:t>
            </a:r>
            <a:endParaRPr lang="es-E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dirty="0" smtClean="0">
                <a:latin typeface="Franklin Gothic Book" panose="020B0503020102020204" pitchFamily="34" charset="0"/>
                <a:ea typeface="Calibri" panose="020F0502020204030204" pitchFamily="34" charset="0"/>
                <a:cs typeface="Calibri" panose="020F0502020204030204" pitchFamily="34" charset="0"/>
              </a:rPr>
              <a:t>	- Vocabularios </a:t>
            </a:r>
            <a:r>
              <a:rPr lang="es-ES" dirty="0">
                <a:latin typeface="Franklin Gothic Book" panose="020B0503020102020204" pitchFamily="34" charset="0"/>
                <a:ea typeface="Calibri" panose="020F0502020204030204" pitchFamily="34" charset="0"/>
                <a:cs typeface="Calibri" panose="020F0502020204030204" pitchFamily="34" charset="0"/>
              </a:rPr>
              <a:t>controlados COAR en el archivo de plantillas.</a:t>
            </a:r>
            <a:endParaRPr lang="es-ES" dirty="0">
              <a:latin typeface="Calibri" panose="020F0502020204030204" pitchFamily="34" charset="0"/>
              <a:ea typeface="Calibri" panose="020F0502020204030204" pitchFamily="34" charset="0"/>
              <a:cs typeface="Times New Roman" panose="02020603050405020304" pitchFamily="18" charset="0"/>
            </a:endParaRPr>
          </a:p>
          <a:p>
            <a:pPr algn="just"/>
            <a:r>
              <a:rPr lang="es-ES" dirty="0">
                <a:latin typeface="Franklin Gothic Book" panose="020B0503020102020204" pitchFamily="34" charset="0"/>
                <a:cs typeface="Calibri" panose="020F0502020204030204" pitchFamily="34" charset="0"/>
              </a:rPr>
              <a:t> </a:t>
            </a:r>
            <a:r>
              <a:rPr lang="es-ES" dirty="0" smtClean="0">
                <a:latin typeface="Franklin Gothic Book" panose="020B0503020102020204" pitchFamily="34" charset="0"/>
                <a:ea typeface="Calibri" panose="020F0502020204030204" pitchFamily="34" charset="0"/>
                <a:cs typeface="Calibri" panose="020F0502020204030204" pitchFamily="34" charset="0"/>
              </a:rPr>
              <a:t>	- Implantación </a:t>
            </a:r>
            <a:r>
              <a:rPr lang="es-ES" dirty="0">
                <a:latin typeface="Franklin Gothic Book" panose="020B0503020102020204" pitchFamily="34" charset="0"/>
                <a:ea typeface="Calibri" panose="020F0502020204030204" pitchFamily="34" charset="0"/>
                <a:cs typeface="Calibri" panose="020F0502020204030204" pitchFamily="34" charset="0"/>
              </a:rPr>
              <a:t>del módulo de Autoridades en índices SOLR para autores con inclusión del identificador ORCID.  Posibilidad de seleccionar ID ORCID al incluir un autor.</a:t>
            </a:r>
            <a:endParaRPr lang="es-ES" dirty="0">
              <a:latin typeface="Calibri" panose="020F0502020204030204" pitchFamily="34" charset="0"/>
              <a:ea typeface="Calibri" panose="020F0502020204030204" pitchFamily="34" charset="0"/>
              <a:cs typeface="Times New Roman" panose="02020603050405020304" pitchFamily="18" charset="0"/>
            </a:endParaRPr>
          </a:p>
          <a:p>
            <a:pPr marL="457200" algn="just">
              <a:spcAft>
                <a:spcPts val="0"/>
              </a:spcAft>
            </a:pPr>
            <a:r>
              <a:rPr lang="es-ES" dirty="0">
                <a:latin typeface="Franklin Gothic Book" panose="020B0503020102020204" pitchFamily="34" charset="0"/>
                <a:ea typeface="Times New Roman" panose="02020603050405020304" pitchFamily="18" charset="0"/>
                <a:cs typeface="Calibri" panose="020F0502020204030204" pitchFamily="34" charset="0"/>
              </a:rPr>
              <a:t> </a:t>
            </a:r>
            <a:r>
              <a:rPr lang="es-ES" dirty="0" smtClean="0">
                <a:latin typeface="Franklin Gothic Book" panose="020B0503020102020204" pitchFamily="34" charset="0"/>
                <a:ea typeface="Calibri" panose="020F0502020204030204" pitchFamily="34" charset="0"/>
                <a:cs typeface="Calibri" panose="020F0502020204030204" pitchFamily="34" charset="0"/>
              </a:rPr>
              <a:t>	</a:t>
            </a:r>
          </a:p>
          <a:p>
            <a:pPr marL="457200" algn="just">
              <a:spcAft>
                <a:spcPts val="0"/>
              </a:spcAft>
            </a:pPr>
            <a:r>
              <a:rPr lang="es-ES" dirty="0">
                <a:latin typeface="Franklin Gothic Book" panose="020B0503020102020204" pitchFamily="34" charset="0"/>
                <a:ea typeface="Calibri" panose="020F0502020204030204" pitchFamily="34" charset="0"/>
                <a:cs typeface="Calibri" panose="020F0502020204030204" pitchFamily="34" charset="0"/>
              </a:rPr>
              <a:t>	</a:t>
            </a:r>
            <a:r>
              <a:rPr lang="es-ES" dirty="0" smtClean="0">
                <a:latin typeface="Franklin Gothic Book" panose="020B0503020102020204" pitchFamily="34" charset="0"/>
                <a:ea typeface="Calibri" panose="020F0502020204030204" pitchFamily="34" charset="0"/>
                <a:cs typeface="Calibri" panose="020F0502020204030204" pitchFamily="34" charset="0"/>
              </a:rPr>
              <a:t>- Carga </a:t>
            </a:r>
            <a:r>
              <a:rPr lang="es-ES" dirty="0">
                <a:latin typeface="Franklin Gothic Book" panose="020B0503020102020204" pitchFamily="34" charset="0"/>
                <a:ea typeface="Calibri" panose="020F0502020204030204" pitchFamily="34" charset="0"/>
                <a:cs typeface="Calibri" panose="020F0502020204030204" pitchFamily="34" charset="0"/>
              </a:rPr>
              <a:t>masiva inicial de ORCID de los autores mediante archivos </a:t>
            </a:r>
            <a:r>
              <a:rPr lang="es-ES" dirty="0" err="1">
                <a:latin typeface="Franklin Gothic Book" panose="020B0503020102020204" pitchFamily="34" charset="0"/>
                <a:ea typeface="Calibri" panose="020F0502020204030204" pitchFamily="34" charset="0"/>
                <a:cs typeface="Calibri" panose="020F0502020204030204" pitchFamily="34" charset="0"/>
              </a:rPr>
              <a:t>csv</a:t>
            </a:r>
            <a:r>
              <a:rPr lang="es-ES" dirty="0">
                <a:latin typeface="Franklin Gothic Book" panose="020B0503020102020204" pitchFamily="34" charset="0"/>
                <a:ea typeface="Calibri" panose="020F0502020204030204" pitchFamily="34" charset="0"/>
                <a:cs typeface="Calibri" panose="020F0502020204030204" pitchFamily="34" charset="0"/>
              </a:rPr>
              <a:t>.</a:t>
            </a:r>
            <a:endParaRPr lang="es-ES" dirty="0">
              <a:latin typeface="Calibri" panose="020F0502020204030204" pitchFamily="34" charset="0"/>
              <a:ea typeface="Calibri" panose="020F0502020204030204" pitchFamily="34" charset="0"/>
              <a:cs typeface="Times New Roman" panose="02020603050405020304" pitchFamily="18" charset="0"/>
            </a:endParaRPr>
          </a:p>
          <a:p>
            <a:pPr marL="457200" algn="just">
              <a:spcAft>
                <a:spcPts val="0"/>
              </a:spcAft>
            </a:pPr>
            <a:r>
              <a:rPr lang="es-ES" dirty="0">
                <a:latin typeface="Franklin Gothic Book" panose="020B0503020102020204" pitchFamily="34" charset="0"/>
                <a:ea typeface="Times New Roman" panose="02020603050405020304" pitchFamily="18" charset="0"/>
                <a:cs typeface="Calibri" panose="020F0502020204030204" pitchFamily="34" charset="0"/>
              </a:rPr>
              <a:t> </a:t>
            </a:r>
            <a:endParaRPr lang="es-ES" dirty="0">
              <a:latin typeface="Times New Roman" panose="02020603050405020304" pitchFamily="18" charset="0"/>
              <a:ea typeface="Times New Roman" panose="02020603050405020304" pitchFamily="18" charset="0"/>
            </a:endParaRPr>
          </a:p>
          <a:p>
            <a:pPr algn="just">
              <a:lnSpc>
                <a:spcPct val="107000"/>
              </a:lnSpc>
              <a:spcAft>
                <a:spcPts val="800"/>
              </a:spcAft>
            </a:pPr>
            <a:r>
              <a:rPr lang="es-ES" dirty="0" smtClean="0">
                <a:latin typeface="Franklin Gothic Book" panose="020B0503020102020204" pitchFamily="34" charset="0"/>
                <a:ea typeface="Calibri" panose="020F0502020204030204" pitchFamily="34" charset="0"/>
                <a:cs typeface="Calibri" panose="020F0502020204030204" pitchFamily="34" charset="0"/>
              </a:rPr>
              <a:t>	- Búsqueda </a:t>
            </a:r>
            <a:r>
              <a:rPr lang="es-ES" dirty="0">
                <a:latin typeface="Franklin Gothic Book" panose="020B0503020102020204" pitchFamily="34" charset="0"/>
                <a:ea typeface="Calibri" panose="020F0502020204030204" pitchFamily="34" charset="0"/>
                <a:cs typeface="Calibri" panose="020F0502020204030204" pitchFamily="34" charset="0"/>
              </a:rPr>
              <a:t>e Identificación previa de los autores de cada institución y posterior carga masiva de otros identificadores de autores (DIALNET, VIAF, </a:t>
            </a:r>
            <a:r>
              <a:rPr lang="es-ES" dirty="0" err="1">
                <a:latin typeface="Franklin Gothic Book" panose="020B0503020102020204" pitchFamily="34" charset="0"/>
                <a:ea typeface="Calibri" panose="020F0502020204030204" pitchFamily="34" charset="0"/>
                <a:cs typeface="Calibri" panose="020F0502020204030204" pitchFamily="34" charset="0"/>
              </a:rPr>
              <a:t>ResearcherID</a:t>
            </a:r>
            <a:r>
              <a:rPr lang="es-ES" dirty="0">
                <a:latin typeface="Franklin Gothic Book" panose="020B0503020102020204" pitchFamily="34" charset="0"/>
                <a:ea typeface="Calibri" panose="020F0502020204030204" pitchFamily="34" charset="0"/>
                <a:cs typeface="Calibri" panose="020F0502020204030204" pitchFamily="34" charset="0"/>
              </a:rPr>
              <a:t>, </a:t>
            </a:r>
            <a:r>
              <a:rPr lang="es-ES" dirty="0" err="1">
                <a:latin typeface="Franklin Gothic Book" panose="020B0503020102020204" pitchFamily="34" charset="0"/>
                <a:ea typeface="Calibri" panose="020F0502020204030204" pitchFamily="34" charset="0"/>
                <a:cs typeface="Calibri" panose="020F0502020204030204" pitchFamily="34" charset="0"/>
              </a:rPr>
              <a:t>ScopusID</a:t>
            </a:r>
            <a:r>
              <a:rPr lang="es-ES" dirty="0">
                <a:latin typeface="Franklin Gothic Book" panose="020B0503020102020204" pitchFamily="34" charset="0"/>
                <a:ea typeface="Calibri" panose="020F0502020204030204" pitchFamily="34" charset="0"/>
                <a:cs typeface="Calibri" panose="020F0502020204030204" pitchFamily="34" charset="0"/>
              </a:rPr>
              <a:t>).</a:t>
            </a:r>
            <a:endParaRPr lang="es-ES" dirty="0">
              <a:latin typeface="Calibri" panose="020F0502020204030204" pitchFamily="34" charset="0"/>
              <a:ea typeface="Calibri" panose="020F0502020204030204" pitchFamily="34" charset="0"/>
              <a:cs typeface="Times New Roman" panose="02020603050405020304" pitchFamily="18" charset="0"/>
            </a:endParaRPr>
          </a:p>
          <a:p>
            <a:pPr marL="457200" algn="just">
              <a:spcAft>
                <a:spcPts val="0"/>
              </a:spcAft>
            </a:pPr>
            <a:r>
              <a:rPr lang="es-ES" dirty="0">
                <a:latin typeface="Franklin Gothic Book" panose="020B0503020102020204" pitchFamily="34" charset="0"/>
                <a:ea typeface="Times New Roman" panose="02020603050405020304" pitchFamily="18" charset="0"/>
                <a:cs typeface="Calibri" panose="020F0502020204030204" pitchFamily="34" charset="0"/>
              </a:rPr>
              <a:t> </a:t>
            </a:r>
            <a:r>
              <a:rPr lang="es-ES" dirty="0">
                <a:latin typeface="Franklin Gothic Book" panose="020B0503020102020204" pitchFamily="34" charset="0"/>
                <a:ea typeface="Calibri" panose="020F0502020204030204" pitchFamily="34" charset="0"/>
                <a:cs typeface="Calibri" panose="020F0502020204030204" pitchFamily="34" charset="0"/>
              </a:rPr>
              <a:t> </a:t>
            </a:r>
            <a:endParaRPr lang="es-ES" dirty="0">
              <a:latin typeface="Calibri" panose="020F0502020204030204" pitchFamily="34" charset="0"/>
              <a:ea typeface="Calibri" panose="020F0502020204030204" pitchFamily="34" charset="0"/>
              <a:cs typeface="Times New Roman" panose="02020603050405020304" pitchFamily="18" charset="0"/>
            </a:endParaRPr>
          </a:p>
          <a:p>
            <a:pPr lvl="1" algn="just">
              <a:lnSpc>
                <a:spcPct val="107000"/>
              </a:lnSpc>
              <a:spcAft>
                <a:spcPts val="800"/>
              </a:spcAft>
            </a:pPr>
            <a:r>
              <a:rPr lang="es-ES" dirty="0" smtClean="0">
                <a:latin typeface="Franklin Gothic Book" panose="020B0503020102020204" pitchFamily="34" charset="0"/>
                <a:ea typeface="Calibri" panose="020F0502020204030204" pitchFamily="34" charset="0"/>
                <a:cs typeface="Calibri" panose="020F0502020204030204" pitchFamily="34" charset="0"/>
              </a:rPr>
              <a:t>	- Se </a:t>
            </a:r>
            <a:r>
              <a:rPr lang="es-ES" dirty="0">
                <a:latin typeface="Franklin Gothic Book" panose="020B0503020102020204" pitchFamily="34" charset="0"/>
                <a:ea typeface="Calibri" panose="020F0502020204030204" pitchFamily="34" charset="0"/>
                <a:cs typeface="Calibri" panose="020F0502020204030204" pitchFamily="34" charset="0"/>
              </a:rPr>
              <a:t>enlazará el autor con las obras que tenga en el catálogo colectivo REBIUN.</a:t>
            </a:r>
            <a:endParaRPr lang="es-ES" dirty="0">
              <a:latin typeface="Calibri" panose="020F0502020204030204" pitchFamily="34" charset="0"/>
              <a:ea typeface="Calibri" panose="020F0502020204030204" pitchFamily="34" charset="0"/>
              <a:cs typeface="Times New Roman" panose="02020603050405020304" pitchFamily="18" charset="0"/>
            </a:endParaRPr>
          </a:p>
          <a:p>
            <a:pPr marL="457200" algn="just">
              <a:spcAft>
                <a:spcPts val="0"/>
              </a:spcAft>
            </a:pPr>
            <a:r>
              <a:rPr lang="es-ES" dirty="0">
                <a:latin typeface="Franklin Gothic Book" panose="020B0503020102020204" pitchFamily="34" charset="0"/>
                <a:ea typeface="Times New Roman" panose="02020603050405020304" pitchFamily="18" charset="0"/>
                <a:cs typeface="Calibri" panose="020F0502020204030204" pitchFamily="34" charset="0"/>
              </a:rPr>
              <a:t> </a:t>
            </a:r>
            <a:r>
              <a:rPr lang="es-ES" dirty="0" smtClean="0">
                <a:latin typeface="Franklin Gothic Book" panose="020B0503020102020204" pitchFamily="34" charset="0"/>
                <a:ea typeface="Calibri" panose="020F0502020204030204" pitchFamily="34" charset="0"/>
                <a:cs typeface="Calibri" panose="020F0502020204030204" pitchFamily="34" charset="0"/>
              </a:rPr>
              <a:t>	- Posibilidad </a:t>
            </a:r>
            <a:r>
              <a:rPr lang="es-ES" dirty="0">
                <a:latin typeface="Franklin Gothic Book" panose="020B0503020102020204" pitchFamily="34" charset="0"/>
                <a:ea typeface="Calibri" panose="020F0502020204030204" pitchFamily="34" charset="0"/>
                <a:cs typeface="Calibri" panose="020F0502020204030204" pitchFamily="34" charset="0"/>
              </a:rPr>
              <a:t>de distinguir entre autores de la institución y autores externos (en un único índice de autores se distinguirá por un icono o marca distintiva).</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0313133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9th SELL PP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noFill/>
        </a:ln>
      </a:spPr>
      <a:bodyPr vert="horz" wrap="square" lIns="180000" tIns="180000" rIns="180000" bIns="180000" rtlCol="0">
        <a:noAutofit/>
      </a:bodyPr>
      <a:lstStyle>
        <a:defPPr marL="179388">
          <a:defRPr sz="14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483</TotalTime>
  <Words>486</Words>
  <Application>Microsoft Office PowerPoint</Application>
  <PresentationFormat>Panorámica</PresentationFormat>
  <Paragraphs>210</Paragraphs>
  <Slides>34</Slides>
  <Notes>0</Notes>
  <HiddenSlides>0</HiddenSlides>
  <MMClips>0</MMClips>
  <ScaleCrop>false</ScaleCrop>
  <HeadingPairs>
    <vt:vector size="6" baseType="variant">
      <vt:variant>
        <vt:lpstr>Fuentes usadas</vt:lpstr>
      </vt:variant>
      <vt:variant>
        <vt:i4>8</vt:i4>
      </vt:variant>
      <vt:variant>
        <vt:lpstr>Tema</vt:lpstr>
      </vt:variant>
      <vt:variant>
        <vt:i4>2</vt:i4>
      </vt:variant>
      <vt:variant>
        <vt:lpstr>Títulos de diapositiva</vt:lpstr>
      </vt:variant>
      <vt:variant>
        <vt:i4>34</vt:i4>
      </vt:variant>
    </vt:vector>
  </HeadingPairs>
  <TitlesOfParts>
    <vt:vector size="44" baseType="lpstr">
      <vt:lpstr>Arial</vt:lpstr>
      <vt:lpstr>Calibri</vt:lpstr>
      <vt:lpstr>Calibri Light</vt:lpstr>
      <vt:lpstr>Franklin Gothic Book</vt:lpstr>
      <vt:lpstr>Symbol</vt:lpstr>
      <vt:lpstr>Times New Roman</vt:lpstr>
      <vt:lpstr>Verdana</vt:lpstr>
      <vt:lpstr>Wingdings</vt:lpstr>
      <vt:lpstr>Tema de Office</vt:lpstr>
      <vt:lpstr>19th SELL PPT Theme</vt:lpstr>
      <vt:lpstr>   Proyecto de mejora de los repositorios institucionales BUCLE y creación de un recolector de producción científica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Luis Mtez</dc:creator>
  <cp:lastModifiedBy>HP</cp:lastModifiedBy>
  <cp:revision>29</cp:revision>
  <dcterms:created xsi:type="dcterms:W3CDTF">2019-09-12T11:38:43Z</dcterms:created>
  <dcterms:modified xsi:type="dcterms:W3CDTF">2019-09-27T07:13:39Z</dcterms:modified>
</cp:coreProperties>
</file>