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324BD-1AAD-4599-B5BD-0F5DB9FFD8A4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55E2E-7080-4BE6-9406-F990C41E0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6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AFC3D75-9196-4435-B4D1-9C3BF7D4D71B}" type="slidenum">
              <a:rPr lang="es-ES" altLang="es-ES" smtClean="0"/>
              <a:pPr eaLnBrk="1" hangingPunct="1">
                <a:spcBef>
                  <a:spcPct val="0"/>
                </a:spcBef>
              </a:pPr>
              <a:t>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45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428FAF6-2D76-4D55-AE76-3EF7BEC445BE}" type="slidenum">
              <a:rPr lang="es-ES" altLang="es-ES" smtClean="0"/>
              <a:pPr eaLnBrk="1" hangingPunct="1">
                <a:spcBef>
                  <a:spcPct val="0"/>
                </a:spcBef>
              </a:pPr>
              <a:t>12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55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C2EBB6-5C46-4C6A-9728-09D040A03F56}" type="slidenum">
              <a:rPr lang="es-ES" altLang="es-ES" smtClean="0"/>
              <a:pPr eaLnBrk="1" hangingPunct="1">
                <a:spcBef>
                  <a:spcPct val="0"/>
                </a:spcBef>
              </a:pPr>
              <a:t>14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59C8E-54BE-41F5-9B4F-B1BED8817896}" type="slidenum">
              <a:rPr lang="es-ES" altLang="es-ES" smtClean="0"/>
              <a:pPr eaLnBrk="1" hangingPunct="1">
                <a:spcBef>
                  <a:spcPct val="0"/>
                </a:spcBef>
              </a:pPr>
              <a:t>17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75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694B06-2A5B-4B82-9E90-39B02F00DBE9}" type="slidenum">
              <a:rPr lang="es-ES" altLang="es-ES" smtClean="0"/>
              <a:pPr eaLnBrk="1" hangingPunct="1">
                <a:spcBef>
                  <a:spcPct val="0"/>
                </a:spcBef>
              </a:pPr>
              <a:t>19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86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9E1524-9494-45DA-AFD0-825E63531A5C}" type="slidenum">
              <a:rPr lang="es-ES" altLang="es-ES" smtClean="0"/>
              <a:pPr eaLnBrk="1" hangingPunct="1">
                <a:spcBef>
                  <a:spcPct val="0"/>
                </a:spcBef>
              </a:pPr>
              <a:t>20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F121D4-993B-42E7-9AD1-63C3DC17BAD3}" type="slidenum">
              <a:rPr lang="es-ES" altLang="es-ES" smtClean="0"/>
              <a:pPr eaLnBrk="1" hangingPunct="1">
                <a:spcBef>
                  <a:spcPct val="0"/>
                </a:spcBef>
              </a:pPr>
              <a:t>21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06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207750F-5FE4-4815-82A3-D97E83CDA858}" type="slidenum">
              <a:rPr lang="es-ES" altLang="es-ES" smtClean="0"/>
              <a:pPr eaLnBrk="1" hangingPunct="1">
                <a:spcBef>
                  <a:spcPct val="0"/>
                </a:spcBef>
              </a:pPr>
              <a:t>22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16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D99B4E-0CCE-4187-902C-282A50CC187F}" type="slidenum">
              <a:rPr lang="es-ES" altLang="es-ES" smtClean="0"/>
              <a:pPr eaLnBrk="1" hangingPunct="1">
                <a:spcBef>
                  <a:spcPct val="0"/>
                </a:spcBef>
              </a:pPr>
              <a:t>23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27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E8105F-3088-4B2C-9575-187EEFB97DE1}" type="slidenum">
              <a:rPr lang="es-ES" altLang="es-ES" smtClean="0"/>
              <a:pPr eaLnBrk="1" hangingPunct="1">
                <a:spcBef>
                  <a:spcPct val="0"/>
                </a:spcBef>
              </a:pPr>
              <a:t>24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737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6079813-9B8E-42B7-AC7D-23F9FEEA7A54}" type="slidenum">
              <a:rPr lang="es-ES" altLang="es-ES" smtClean="0"/>
              <a:pPr eaLnBrk="1" hangingPunct="1">
                <a:spcBef>
                  <a:spcPct val="0"/>
                </a:spcBef>
              </a:pPr>
              <a:t>25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59E9F1-1644-431A-8021-14601B2A6781}" type="slidenum">
              <a:rPr lang="es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610E2FF-47FC-422F-A1A5-1430B6FDDD41}" type="slidenum">
              <a:rPr lang="es-ES" altLang="es-ES" smtClean="0"/>
              <a:pPr eaLnBrk="1" hangingPunct="1">
                <a:spcBef>
                  <a:spcPct val="0"/>
                </a:spcBef>
              </a:pPr>
              <a:t>4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A5BDF37-0C77-457C-9ACA-73086661E9CD}" type="slidenum">
              <a:rPr lang="es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615F7E3-95CC-4D54-A469-92BFBA6EF2D3}" type="slidenum">
              <a:rPr lang="es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D53FEA-DC1E-4C63-A591-808719F05FFA}" type="slidenum">
              <a:rPr lang="es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C294A91-0E18-458D-9EC8-E4F3B26489C1}" type="slidenum">
              <a:rPr lang="es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5AE2BEC-5285-4C01-816F-4FAA57362179}" type="slidenum">
              <a:rPr lang="es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s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450D4D-5FC7-452A-AA0F-E4C8689CE3DD}" type="slidenum">
              <a:rPr lang="es-ES" altLang="es-ES" smtClean="0"/>
              <a:pPr eaLnBrk="1" hangingPunct="1">
                <a:spcBef>
                  <a:spcPct val="0"/>
                </a:spcBef>
              </a:pPr>
              <a:t>11</a:t>
            </a:fld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4342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88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252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0457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5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662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862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693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09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528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89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0B052-5244-41D0-827A-7A006B5DECFF}" type="datetimeFigureOut">
              <a:rPr lang="es-ES" smtClean="0"/>
              <a:t>06/04/2016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6F12-234F-4250-9A87-F4624883395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630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blog.isdfundacion.org/tag/investigadores/" TargetMode="External"/><Relationship Id="rId3" Type="http://schemas.openxmlformats.org/officeDocument/2006/relationships/image" Target="../media/image28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utpafide.blogspot.com.es/" TargetMode="External"/><Relationship Id="rId5" Type="http://schemas.openxmlformats.org/officeDocument/2006/relationships/image" Target="../media/image31.png"/><Relationship Id="rId4" Type="http://schemas.openxmlformats.org/officeDocument/2006/relationships/hyperlink" Target="http://ec3noticias.blogspot.com.e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4lpt.co.uk/top100tools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watch?v=y9Jh_GffRP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www.boe.es/boe/dias/2011/06/02/pdfs/BOE-A-2011-9617.pdf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1 CuadroTexto"/>
          <p:cNvSpPr txBox="1">
            <a:spLocks noChangeArrowheads="1"/>
          </p:cNvSpPr>
          <p:nvPr/>
        </p:nvSpPr>
        <p:spPr bwMode="auto">
          <a:xfrm>
            <a:off x="179388" y="2187575"/>
            <a:ext cx="90725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" sz="7200"/>
              <a:t>2. El </a:t>
            </a:r>
            <a:r>
              <a:rPr lang="es-ES" altLang="es-ES" sz="7200" b="1"/>
              <a:t>Acceso abierto </a:t>
            </a:r>
            <a:r>
              <a:rPr lang="es-ES" altLang="es-ES" sz="7200"/>
              <a:t>para aumentar la visibilidad de tus trabajos</a:t>
            </a:r>
            <a:endParaRPr lang="es-ES" altLang="es-ES" sz="7200" b="1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4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1 CuadroTexto"/>
          <p:cNvSpPr txBox="1">
            <a:spLocks noChangeArrowheads="1"/>
          </p:cNvSpPr>
          <p:nvPr/>
        </p:nvSpPr>
        <p:spPr bwMode="auto">
          <a:xfrm>
            <a:off x="179388" y="2060575"/>
            <a:ext cx="9072562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" sz="6000"/>
              <a:t>3. </a:t>
            </a:r>
            <a:r>
              <a:rPr lang="es-ES" altLang="es-ES" sz="6000" b="1"/>
              <a:t>La Ciencia 2.0</a:t>
            </a:r>
            <a:r>
              <a:rPr lang="es-ES" altLang="es-ES" sz="6000"/>
              <a:t>. Herramientas sociales, redes sociales, perfiles profesionales que te hacen más visible en la red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19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37893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7894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37895" name="Picture 12" descr="http://blogs-images.forbes.com/insider/files/2014/11/social_media_strategy1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4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38917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8918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38919" name="3 CuadroTexto"/>
          <p:cNvSpPr txBox="1">
            <a:spLocks noChangeArrowheads="1"/>
          </p:cNvSpPr>
          <p:nvPr/>
        </p:nvSpPr>
        <p:spPr bwMode="auto">
          <a:xfrm>
            <a:off x="2916238" y="2349500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-</a:t>
            </a:r>
          </a:p>
        </p:txBody>
      </p:sp>
      <p:pic>
        <p:nvPicPr>
          <p:cNvPr id="389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2230438"/>
            <a:ext cx="7137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365375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8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2 CuadroTexto"/>
          <p:cNvSpPr txBox="1">
            <a:spLocks noChangeArrowheads="1"/>
          </p:cNvSpPr>
          <p:nvPr/>
        </p:nvSpPr>
        <p:spPr bwMode="auto">
          <a:xfrm>
            <a:off x="107950" y="223838"/>
            <a:ext cx="61198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Empezaron siendo, hace 20 años, </a:t>
            </a:r>
            <a:r>
              <a:rPr lang="es-ES" altLang="es-ES" sz="2800" b="1"/>
              <a:t>diarios personales,  </a:t>
            </a:r>
            <a:r>
              <a:rPr lang="es-ES" altLang="es-ES" sz="1800"/>
              <a:t> hoy en día son útiles </a:t>
            </a:r>
            <a:r>
              <a:rPr lang="es-ES" altLang="es-ES" sz="2800" b="1"/>
              <a:t>herramientas de difusión </a:t>
            </a:r>
            <a:r>
              <a:rPr lang="es-ES" altLang="es-ES" sz="1800"/>
              <a:t>y </a:t>
            </a:r>
            <a:r>
              <a:rPr lang="es-ES" altLang="es-ES" sz="2800" b="1"/>
              <a:t>colaboración</a:t>
            </a:r>
            <a:r>
              <a:rPr lang="es-ES" altLang="es-ES" sz="1800"/>
              <a:t>.</a:t>
            </a:r>
          </a:p>
        </p:txBody>
      </p:sp>
      <p:sp>
        <p:nvSpPr>
          <p:cNvPr id="39939" name="3 CuadroTexto"/>
          <p:cNvSpPr txBox="1">
            <a:spLocks noChangeArrowheads="1"/>
          </p:cNvSpPr>
          <p:nvPr/>
        </p:nvSpPr>
        <p:spPr bwMode="auto">
          <a:xfrm>
            <a:off x="395288" y="1603375"/>
            <a:ext cx="81375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/>
              <a:t>200 millones de blogs en el mundo. Cada día se crean 120.000 de blogs nuevos. </a:t>
            </a:r>
            <a:r>
              <a:rPr lang="es-ES" altLang="es-ES" sz="2400"/>
              <a:t>Pero muchos sin ningún tipo de actividad </a:t>
            </a:r>
            <a:endParaRPr lang="es-ES" altLang="es-ES" sz="3600"/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3413"/>
            <a:ext cx="2544763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4 CuadroTexto"/>
          <p:cNvSpPr txBox="1">
            <a:spLocks noChangeArrowheads="1"/>
          </p:cNvSpPr>
          <p:nvPr/>
        </p:nvSpPr>
        <p:spPr bwMode="auto">
          <a:xfrm>
            <a:off x="2544763" y="3429000"/>
            <a:ext cx="6491287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Anunciar publicaciones.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Adelantar información sobre futuros trabajos.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Información y comentarios sobre participación en congresos.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Reseñas sobre otras publicaciones relacionadas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Publicar noticias importantes sobre el campo científico.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Proyectos concedidos, etc.</a:t>
            </a: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0"/>
            <a:ext cx="156051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35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40965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4096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365375" cy="257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7" name="Picture 1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47925"/>
            <a:ext cx="7210425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8" name="1 Rectángulo"/>
          <p:cNvSpPr>
            <a:spLocks noChangeArrowheads="1"/>
          </p:cNvSpPr>
          <p:nvPr/>
        </p:nvSpPr>
        <p:spPr bwMode="auto">
          <a:xfrm>
            <a:off x="539750" y="4230688"/>
            <a:ext cx="8569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000" b="1" dirty="0">
                <a:solidFill>
                  <a:srgbClr val="FF0000"/>
                </a:solidFill>
                <a:hlinkClick r:id="rId6"/>
              </a:rPr>
              <a:t>UTPAFIDE-Grupo Investigación UV 0657</a:t>
            </a:r>
            <a:endParaRPr lang="es-ES" altLang="es-ES" sz="4000" b="1" dirty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39751" y="5373216"/>
            <a:ext cx="85582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latin typeface="+mj-lt"/>
                <a:hlinkClick r:id="rId8"/>
              </a:rPr>
              <a:t>El blog de las Ciencias  Sociales y la investigación</a:t>
            </a:r>
            <a:endParaRPr lang="es-E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794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i2.mirror.co.uk/incoming/article676858.ece/alternates/s2197/Topic%20-%20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175"/>
            <a:ext cx="1979613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723900" y="188913"/>
            <a:ext cx="6473825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3200" b="1" dirty="0"/>
              <a:t>Red social </a:t>
            </a:r>
            <a:r>
              <a:rPr lang="es-ES" dirty="0"/>
              <a:t>que permite a los usuarios:</a:t>
            </a:r>
          </a:p>
          <a:p>
            <a:pPr>
              <a:defRPr/>
            </a:pPr>
            <a:endParaRPr lang="es-ES" dirty="0"/>
          </a:p>
          <a:p>
            <a:pPr marL="285750" indent="-285750">
              <a:buFontTx/>
              <a:buChar char="-"/>
              <a:defRPr/>
            </a:pPr>
            <a:r>
              <a:rPr lang="es-ES" dirty="0"/>
              <a:t>Crear contenidos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Interactuar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Crear comunidades sobre intereses similares</a:t>
            </a:r>
          </a:p>
          <a:p>
            <a:pPr marL="285750" indent="-285750">
              <a:buFontTx/>
              <a:buChar char="-"/>
              <a:defRPr/>
            </a:pPr>
            <a:r>
              <a:rPr lang="es-ES" dirty="0"/>
              <a:t>Multiplican la capacidad y rapidez de comunicación personal y profesional y las posibilidades de recepción de información entre personas.</a:t>
            </a:r>
          </a:p>
        </p:txBody>
      </p:sp>
      <p:sp>
        <p:nvSpPr>
          <p:cNvPr id="41988" name="3 CuadroTexto"/>
          <p:cNvSpPr txBox="1">
            <a:spLocks noChangeArrowheads="1"/>
          </p:cNvSpPr>
          <p:nvPr/>
        </p:nvSpPr>
        <p:spPr bwMode="auto">
          <a:xfrm>
            <a:off x="395288" y="2924175"/>
            <a:ext cx="8424862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/>
              <a:t>Las </a:t>
            </a:r>
            <a:r>
              <a:rPr lang="es-ES" altLang="es-ES" sz="4400" b="1"/>
              <a:t>PÁGINAS DE FACEBOOK </a:t>
            </a:r>
            <a:r>
              <a:rPr lang="es-ES" altLang="es-ES" sz="4400"/>
              <a:t>son elegidas por los investigadores para promocionar y dar visibilidad a su actividad y trabajos</a:t>
            </a:r>
          </a:p>
        </p:txBody>
      </p:sp>
    </p:spTree>
    <p:extLst>
      <p:ext uri="{BB962C8B-B14F-4D97-AF65-F5344CB8AC3E}">
        <p14:creationId xmlns:p14="http://schemas.microsoft.com/office/powerpoint/2010/main" val="154869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http://www.site-seeker.com/wp-content/uploads/twitter-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0"/>
            <a:ext cx="2225675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6 CuadroTexto"/>
          <p:cNvSpPr txBox="1">
            <a:spLocks noChangeArrowheads="1"/>
          </p:cNvSpPr>
          <p:nvPr/>
        </p:nvSpPr>
        <p:spPr bwMode="auto">
          <a:xfrm>
            <a:off x="163512" y="128588"/>
            <a:ext cx="67389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 dirty="0"/>
              <a:t>Servicio de </a:t>
            </a:r>
            <a:r>
              <a:rPr lang="es-ES" altLang="es-ES" b="1" dirty="0" err="1"/>
              <a:t>microblogging</a:t>
            </a:r>
            <a:r>
              <a:rPr lang="es-ES" altLang="es-ES" b="1" dirty="0"/>
              <a:t> </a:t>
            </a:r>
            <a:r>
              <a:rPr lang="es-ES" altLang="es-ES" sz="1800" b="1" dirty="0"/>
              <a:t>(</a:t>
            </a:r>
            <a:r>
              <a:rPr lang="es-ES" altLang="es-ES" sz="1800" dirty="0"/>
              <a:t>publicación de mensajes cortos vía web), de fácil uso y a día de hoy es muy utilizado en los medios de comunicación, campañas de elecciones, relaciones de empresas con sus clientes, actuación ciudadana, etc.</a:t>
            </a:r>
          </a:p>
        </p:txBody>
      </p:sp>
      <p:sp>
        <p:nvSpPr>
          <p:cNvPr id="43012" name="3 CuadroTexto"/>
          <p:cNvSpPr txBox="1">
            <a:spLocks noChangeArrowheads="1"/>
          </p:cNvSpPr>
          <p:nvPr/>
        </p:nvSpPr>
        <p:spPr bwMode="auto">
          <a:xfrm>
            <a:off x="163512" y="1772816"/>
            <a:ext cx="8424863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/>
              <a:t>Las </a:t>
            </a:r>
            <a:r>
              <a:rPr lang="es-ES" altLang="es-ES" sz="4400" b="1" dirty="0"/>
              <a:t>CUENTAS DE TWITTER </a:t>
            </a:r>
            <a:r>
              <a:rPr lang="es-ES" altLang="es-ES" sz="4400" dirty="0"/>
              <a:t>son elegidas por los investigadores para promocionar y dar visibilidad a su actividad y </a:t>
            </a:r>
            <a:r>
              <a:rPr lang="es-ES" altLang="es-ES" sz="4400" dirty="0" smtClean="0"/>
              <a:t>trabajos. Twitter es la herramienta más utilizada en enseñanza (</a:t>
            </a:r>
            <a:r>
              <a:rPr lang="es-ES" altLang="es-ES" sz="4400" dirty="0" smtClean="0">
                <a:hlinkClick r:id="rId3"/>
              </a:rPr>
              <a:t>Top 100 Tools </a:t>
            </a:r>
            <a:r>
              <a:rPr lang="es-ES" altLang="es-ES" sz="4400" dirty="0" err="1" smtClean="0">
                <a:hlinkClick r:id="rId3"/>
              </a:rPr>
              <a:t>for</a:t>
            </a:r>
            <a:r>
              <a:rPr lang="es-ES" altLang="es-ES" sz="4400" dirty="0" smtClean="0">
                <a:hlinkClick r:id="rId3"/>
              </a:rPr>
              <a:t> </a:t>
            </a:r>
            <a:r>
              <a:rPr lang="es-ES" altLang="es-ES" sz="4400" dirty="0" err="1" smtClean="0">
                <a:hlinkClick r:id="rId3"/>
              </a:rPr>
              <a:t>Learning</a:t>
            </a:r>
            <a:r>
              <a:rPr lang="es-ES" altLang="es-ES" sz="4400" dirty="0" smtClean="0">
                <a:hlinkClick r:id="rId3"/>
              </a:rPr>
              <a:t>, 2015</a:t>
            </a:r>
            <a:r>
              <a:rPr lang="es-ES" altLang="es-ES" sz="4400" dirty="0" smtClean="0"/>
              <a:t>)</a:t>
            </a:r>
            <a:endParaRPr lang="es-ES" altLang="es-ES" sz="4400" dirty="0"/>
          </a:p>
        </p:txBody>
      </p:sp>
    </p:spTree>
    <p:extLst>
      <p:ext uri="{BB962C8B-B14F-4D97-AF65-F5344CB8AC3E}">
        <p14:creationId xmlns:p14="http://schemas.microsoft.com/office/powerpoint/2010/main" val="73287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44037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4038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440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3141663"/>
            <a:ext cx="2149475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4 CuadroTexto"/>
          <p:cNvSpPr txBox="1">
            <a:spLocks noChangeArrowheads="1"/>
          </p:cNvSpPr>
          <p:nvPr/>
        </p:nvSpPr>
        <p:spPr bwMode="auto">
          <a:xfrm>
            <a:off x="1231900" y="2346325"/>
            <a:ext cx="662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3600" b="1"/>
              <a:t>DIFUSIÓN DE LA INFORMACIÓN</a:t>
            </a:r>
          </a:p>
        </p:txBody>
      </p:sp>
      <p:sp>
        <p:nvSpPr>
          <p:cNvPr id="44041" name="5 CuadroTexto"/>
          <p:cNvSpPr txBox="1">
            <a:spLocks noChangeArrowheads="1"/>
          </p:cNvSpPr>
          <p:nvPr/>
        </p:nvSpPr>
        <p:spPr bwMode="auto">
          <a:xfrm>
            <a:off x="2411413" y="3352800"/>
            <a:ext cx="5445125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Entre </a:t>
            </a:r>
            <a:r>
              <a:rPr lang="es-ES" altLang="es-ES" sz="2800" dirty="0" smtClean="0"/>
              <a:t>colegas (utilizando </a:t>
            </a:r>
            <a:r>
              <a:rPr lang="es-ES" altLang="es-ES" sz="2800" b="1" dirty="0" err="1" smtClean="0"/>
              <a:t>hastags</a:t>
            </a:r>
            <a:r>
              <a:rPr lang="es-ES" altLang="es-ES" sz="2800" dirty="0" smtClean="0"/>
              <a:t> concretos #)</a:t>
            </a:r>
            <a:endParaRPr lang="es-ES" altLang="es-E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dirty="0"/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s-ES" altLang="es-ES" sz="2800" dirty="0"/>
              <a:t>Perfiles para darte a conocer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Retransmisión de </a:t>
            </a:r>
            <a:r>
              <a:rPr lang="es-ES" altLang="es-ES" sz="2800" dirty="0" smtClean="0"/>
              <a:t>eventos</a:t>
            </a:r>
            <a:endParaRPr lang="es-ES" altLang="es-E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800" dirty="0"/>
          </a:p>
        </p:txBody>
      </p:sp>
      <p:pic>
        <p:nvPicPr>
          <p:cNvPr id="44042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0"/>
            <a:ext cx="1763712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168400"/>
            <a:ext cx="2225675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044" name="Picture 14" descr="C:\Users\Usuario\Desktop\PROYECTO BIBLIOTECA\Innovación y e-servicios\GTREBIUN\Workshop Córdoba\logo ESL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5236369"/>
            <a:ext cx="253365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2 CuadroTexto"/>
          <p:cNvSpPr txBox="1">
            <a:spLocks noChangeArrowheads="1"/>
          </p:cNvSpPr>
          <p:nvPr/>
        </p:nvSpPr>
        <p:spPr bwMode="auto">
          <a:xfrm>
            <a:off x="179388" y="1484784"/>
            <a:ext cx="8497068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•• </a:t>
            </a:r>
            <a:r>
              <a:rPr lang="es-ES" altLang="es-ES" sz="2000" b="1" dirty="0"/>
              <a:t>Libros electrónicos </a:t>
            </a:r>
            <a:r>
              <a:rPr lang="es-ES" altLang="es-ES" sz="2000" dirty="0"/>
              <a:t>(15 026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https://www.facebook.com/groups/universoebook/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•• </a:t>
            </a:r>
            <a:r>
              <a:rPr lang="es-ES" altLang="es-ES" sz="2000" b="1" dirty="0"/>
              <a:t>Software libre para bibliotecas </a:t>
            </a:r>
            <a:r>
              <a:rPr lang="es-ES" altLang="es-ES" sz="2000" dirty="0"/>
              <a:t>(5 710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https://www.facebook.com/groups/softwarefree/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•• </a:t>
            </a:r>
            <a:r>
              <a:rPr lang="es-ES" altLang="es-ES" sz="2000" b="1" dirty="0" err="1"/>
              <a:t>alfin</a:t>
            </a:r>
            <a:r>
              <a:rPr lang="es-ES" altLang="es-ES" sz="2000" b="1" dirty="0"/>
              <a:t>: Alfabetización Informacional </a:t>
            </a:r>
            <a:r>
              <a:rPr lang="es-ES" altLang="es-ES" sz="2000" dirty="0"/>
              <a:t>(3 292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https://www.facebook.com/groups/347127501985354/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•• </a:t>
            </a:r>
            <a:r>
              <a:rPr lang="es-ES" altLang="es-ES" sz="2000" b="1" dirty="0"/>
              <a:t>Evaluación de la Investigación Científica </a:t>
            </a:r>
            <a:r>
              <a:rPr lang="es-ES" altLang="es-ES" sz="2000" dirty="0"/>
              <a:t>(768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https://www.facebook.com/groups/351683134853230/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•• </a:t>
            </a:r>
            <a:r>
              <a:rPr lang="es-ES" altLang="es-ES" sz="2000" b="1" dirty="0"/>
              <a:t>Empleo en Biblioteconomía y Documentación </a:t>
            </a:r>
            <a:r>
              <a:rPr lang="es-ES" altLang="es-ES" sz="2000" dirty="0"/>
              <a:t>(2 469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https://www.facebook.com/groups/Empleobyd/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•• </a:t>
            </a:r>
            <a:r>
              <a:rPr lang="es-ES" altLang="es-ES" sz="2000" b="1" dirty="0"/>
              <a:t>Somos 2.0 – Bibliotecas 2.0 </a:t>
            </a:r>
            <a:r>
              <a:rPr lang="es-ES" altLang="es-ES" sz="2000" dirty="0"/>
              <a:t>(1 974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 smtClean="0"/>
              <a:t>•• </a:t>
            </a:r>
            <a:r>
              <a:rPr lang="es-ES" altLang="es-ES" sz="2000" b="1" dirty="0"/>
              <a:t>Libros que recomendarías a un amigo mientras tomas un café </a:t>
            </a:r>
            <a:r>
              <a:rPr lang="es-ES" altLang="es-ES" sz="2000" dirty="0"/>
              <a:t>(lectura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000" dirty="0"/>
              <a:t>social) (10 151 miembros)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 dirty="0"/>
          </a:p>
        </p:txBody>
      </p:sp>
      <p:sp>
        <p:nvSpPr>
          <p:cNvPr id="45059" name="4 CuadroTexto"/>
          <p:cNvSpPr txBox="1">
            <a:spLocks noChangeArrowheads="1"/>
          </p:cNvSpPr>
          <p:nvPr/>
        </p:nvSpPr>
        <p:spPr bwMode="auto">
          <a:xfrm>
            <a:off x="107950" y="354013"/>
            <a:ext cx="6875463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b="1"/>
              <a:t>Algunos Grupos profesionales </a:t>
            </a:r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0" y="-11113"/>
            <a:ext cx="1974850" cy="131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1" name="1 CuadroTexto"/>
          <p:cNvSpPr txBox="1">
            <a:spLocks noChangeArrowheads="1"/>
          </p:cNvSpPr>
          <p:nvPr/>
        </p:nvSpPr>
        <p:spPr bwMode="auto">
          <a:xfrm>
            <a:off x="454208" y="5949280"/>
            <a:ext cx="79914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400" dirty="0"/>
              <a:t>Y MÁS EJEMPLOS…</a:t>
            </a:r>
          </a:p>
        </p:txBody>
      </p:sp>
    </p:spTree>
    <p:extLst>
      <p:ext uri="{BB962C8B-B14F-4D97-AF65-F5344CB8AC3E}">
        <p14:creationId xmlns:p14="http://schemas.microsoft.com/office/powerpoint/2010/main" val="243451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sp>
        <p:nvSpPr>
          <p:cNvPr id="46085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6086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46087" name="3 CuadroTexto"/>
          <p:cNvSpPr txBox="1">
            <a:spLocks noChangeArrowheads="1"/>
          </p:cNvSpPr>
          <p:nvPr/>
        </p:nvSpPr>
        <p:spPr bwMode="auto">
          <a:xfrm>
            <a:off x="2916238" y="2349500"/>
            <a:ext cx="540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-</a:t>
            </a:r>
          </a:p>
        </p:txBody>
      </p:sp>
      <p:pic>
        <p:nvPicPr>
          <p:cNvPr id="4608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341563"/>
            <a:ext cx="3500437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4264025"/>
            <a:ext cx="38290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38" y="3206750"/>
            <a:ext cx="2114550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53975"/>
            <a:ext cx="2085975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1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0975"/>
            <a:ext cx="210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187575"/>
            <a:ext cx="799306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076700"/>
            <a:ext cx="64801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80" name="1 Rectángulo"/>
          <p:cNvSpPr>
            <a:spLocks noChangeArrowheads="1"/>
          </p:cNvSpPr>
          <p:nvPr/>
        </p:nvSpPr>
        <p:spPr bwMode="auto">
          <a:xfrm>
            <a:off x="971550" y="5949950"/>
            <a:ext cx="74882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>
                <a:hlinkClick r:id="rId6"/>
              </a:rPr>
              <a:t>http://www.youtube.com/watch?v=y9Jh_GffRPU</a:t>
            </a:r>
            <a:endParaRPr lang="es-ES" altLang="es-ES" sz="2800" b="1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3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7109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2197100"/>
            <a:ext cx="5916613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88913"/>
            <a:ext cx="20304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98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8133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4813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88913"/>
            <a:ext cx="20304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8313" y="2349500"/>
            <a:ext cx="8207375" cy="40925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es-ES" sz="2800" dirty="0"/>
              <a:t>Motor que rastrea en la web y localiza documentos científicos: tesis, trabajos académicos, informes, artículos de revistas, comunicaciones a congresos, etc.</a:t>
            </a:r>
          </a:p>
          <a:p>
            <a:pPr marL="285750" indent="-285750">
              <a:buFontTx/>
              <a:buChar char="-"/>
              <a:defRPr/>
            </a:pPr>
            <a:r>
              <a:rPr lang="es-ES" sz="2800" dirty="0"/>
              <a:t>Funciona también como índice de citas.</a:t>
            </a:r>
          </a:p>
          <a:p>
            <a:pPr marL="285750" indent="-285750">
              <a:buFontTx/>
              <a:buChar char="-"/>
              <a:defRPr/>
            </a:pPr>
            <a:r>
              <a:rPr lang="es-ES" sz="2800" dirty="0"/>
              <a:t>Ofrece el texto completo de algunos documentos.</a:t>
            </a:r>
          </a:p>
          <a:p>
            <a:pPr marL="285750" indent="-285750">
              <a:buFontTx/>
              <a:buChar char="-"/>
              <a:defRPr/>
            </a:pPr>
            <a:r>
              <a:rPr lang="es-ES" sz="2800" dirty="0"/>
              <a:t>Desde 2011 incluye una herramienta de </a:t>
            </a:r>
            <a:r>
              <a:rPr lang="es-ES" sz="2800" b="1" dirty="0"/>
              <a:t>cv-perfil de investigador</a:t>
            </a:r>
            <a:r>
              <a:rPr lang="es-ES" sz="2800" dirty="0"/>
              <a:t>.</a:t>
            </a:r>
          </a:p>
          <a:p>
            <a:pPr>
              <a:defRPr/>
            </a:pPr>
            <a:endParaRPr lang="es-ES" dirty="0"/>
          </a:p>
          <a:p>
            <a:pPr marL="285750" indent="-285750">
              <a:buFontTx/>
              <a:buChar char="-"/>
              <a:defRPr/>
            </a:pPr>
            <a:endParaRPr lang="es-E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53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49157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491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88913"/>
            <a:ext cx="20304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114675"/>
            <a:ext cx="22510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2 CuadroTexto"/>
          <p:cNvSpPr txBox="1">
            <a:spLocks noChangeArrowheads="1"/>
          </p:cNvSpPr>
          <p:nvPr/>
        </p:nvSpPr>
        <p:spPr bwMode="auto">
          <a:xfrm>
            <a:off x="2735263" y="2490788"/>
            <a:ext cx="6084887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800"/>
              <a:t>Webs académicas, de universidades y centros de investigación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800"/>
              <a:t>Repositorios institucionales o temáticos.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800"/>
              <a:t>Editoriales comerciales.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800"/>
              <a:t>Bibliotecas.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800"/>
              <a:t>Bases de datos bibliográficas.</a:t>
            </a: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5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0181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5018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88913"/>
            <a:ext cx="20304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9650"/>
            <a:ext cx="21955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2 CuadroTexto"/>
          <p:cNvSpPr txBox="1">
            <a:spLocks noChangeArrowheads="1"/>
          </p:cNvSpPr>
          <p:nvPr/>
        </p:nvSpPr>
        <p:spPr bwMode="auto">
          <a:xfrm>
            <a:off x="2195513" y="2254250"/>
            <a:ext cx="6180137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Una vez configurado el perfil del investigador, el listado de publicaciones y citas se actualiza automáticamente.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Posibilidad de editar y exportar registros.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s-ES" altLang="es-ES" sz="2400"/>
              <a:t>Actúa también como red social porque permite seguir a otros investigadores.</a:t>
            </a:r>
          </a:p>
        </p:txBody>
      </p:sp>
      <p:cxnSp>
        <p:nvCxnSpPr>
          <p:cNvPr id="5" name="4 Conector recto de flecha"/>
          <p:cNvCxnSpPr/>
          <p:nvPr/>
        </p:nvCxnSpPr>
        <p:spPr>
          <a:xfrm>
            <a:off x="4886325" y="4652963"/>
            <a:ext cx="0" cy="57626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186" name="5 CuadroTexto"/>
          <p:cNvSpPr txBox="1">
            <a:spLocks noChangeArrowheads="1"/>
          </p:cNvSpPr>
          <p:nvPr/>
        </p:nvSpPr>
        <p:spPr bwMode="auto">
          <a:xfrm>
            <a:off x="850900" y="5375275"/>
            <a:ext cx="80470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600" b="1">
                <a:solidFill>
                  <a:srgbClr val="FF0000"/>
                </a:solidFill>
              </a:rPr>
              <a:t>MAYOR VISIBILIDAD DEL INVESTIGADOR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3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1205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5120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588" y="188913"/>
            <a:ext cx="2030412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636838"/>
            <a:ext cx="230822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487613" y="2492375"/>
            <a:ext cx="6548437" cy="3816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s-ES" sz="2800" dirty="0"/>
              <a:t>Si quiero que mi producción aparezca entre los resultados de Google </a:t>
            </a:r>
            <a:r>
              <a:rPr lang="es-ES" sz="2800" dirty="0" err="1"/>
              <a:t>Scholar</a:t>
            </a:r>
            <a:r>
              <a:rPr lang="es-ES" sz="2800" dirty="0"/>
              <a:t> y podamos utilizarlos para el perfil hay cuatro métodos:</a:t>
            </a:r>
          </a:p>
          <a:p>
            <a:pPr algn="just">
              <a:defRPr/>
            </a:pPr>
            <a:endParaRPr lang="es-ES" sz="2800" dirty="0"/>
          </a:p>
          <a:p>
            <a:pPr marL="514350" indent="-514350" algn="just">
              <a:buFontTx/>
              <a:buAutoNum type="arabicPeriod"/>
              <a:defRPr/>
            </a:pPr>
            <a:r>
              <a:rPr lang="es-ES" sz="2800" dirty="0"/>
              <a:t>Subir los trabajos a un repositorio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ES" sz="2800" dirty="0"/>
              <a:t>Subirlos a la web de la universidad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ES" sz="2800" dirty="0"/>
              <a:t>Indicar en el perfil nuestra web</a:t>
            </a:r>
          </a:p>
          <a:p>
            <a:pPr marL="514350" indent="-514350" algn="just">
              <a:buFontTx/>
              <a:buAutoNum type="arabicPeriod"/>
              <a:defRPr/>
            </a:pPr>
            <a:r>
              <a:rPr lang="es-ES" sz="2800" dirty="0"/>
              <a:t>Escribir a Google indicando web</a:t>
            </a:r>
          </a:p>
          <a:p>
            <a:pPr>
              <a:defRPr/>
            </a:pPr>
            <a:endParaRPr lang="es-ES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73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28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52229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522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6180138"/>
            <a:ext cx="1920875" cy="677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2232" name="6 CuadroTexto"/>
          <p:cNvSpPr txBox="1">
            <a:spLocks noChangeArrowheads="1"/>
          </p:cNvSpPr>
          <p:nvPr/>
        </p:nvSpPr>
        <p:spPr bwMode="auto">
          <a:xfrm>
            <a:off x="2339975" y="6454775"/>
            <a:ext cx="6804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s-ES" altLang="es-ES" sz="2000" b="1"/>
              <a:t>Las fotos utilizadas han sido extraídas de Google Imágenes</a:t>
            </a:r>
          </a:p>
        </p:txBody>
      </p:sp>
    </p:spTree>
    <p:extLst>
      <p:ext uri="{BB962C8B-B14F-4D97-AF65-F5344CB8AC3E}">
        <p14:creationId xmlns:p14="http://schemas.microsoft.com/office/powerpoint/2010/main" val="247243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0975"/>
            <a:ext cx="210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13" y="2120900"/>
            <a:ext cx="9144001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2090738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050" y="3910013"/>
            <a:ext cx="1682750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836988"/>
            <a:ext cx="2305050" cy="174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043488"/>
            <a:ext cx="118268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613" y="5105400"/>
            <a:ext cx="118268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18163"/>
            <a:ext cx="29622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9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740400"/>
            <a:ext cx="2809875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10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5754688"/>
            <a:ext cx="2646363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7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551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75" y="774700"/>
            <a:ext cx="54991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80975"/>
            <a:ext cx="2105025" cy="207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0"/>
            <a:ext cx="4641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2 CuadroTexto"/>
          <p:cNvSpPr txBox="1">
            <a:spLocks noChangeArrowheads="1"/>
          </p:cNvSpPr>
          <p:nvPr/>
        </p:nvSpPr>
        <p:spPr bwMode="auto">
          <a:xfrm>
            <a:off x="107950" y="2195513"/>
            <a:ext cx="4032250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5400"/>
              <a:t>Publicar en revistas que están en abierto</a:t>
            </a:r>
            <a:r>
              <a:rPr lang="es-ES" altLang="es-ES" sz="1800"/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29" name="3 CuadroTexto"/>
          <p:cNvSpPr txBox="1">
            <a:spLocks noChangeArrowheads="1"/>
          </p:cNvSpPr>
          <p:nvPr/>
        </p:nvSpPr>
        <p:spPr bwMode="auto">
          <a:xfrm>
            <a:off x="250825" y="549275"/>
            <a:ext cx="4038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4800" b="1"/>
              <a:t>RUTA DORADA</a:t>
            </a:r>
          </a:p>
        </p:txBody>
      </p:sp>
      <p:sp>
        <p:nvSpPr>
          <p:cNvPr id="30730" name="10 CuadroTexto"/>
          <p:cNvSpPr txBox="1">
            <a:spLocks noChangeArrowheads="1"/>
          </p:cNvSpPr>
          <p:nvPr/>
        </p:nvSpPr>
        <p:spPr bwMode="auto">
          <a:xfrm>
            <a:off x="4787900" y="692150"/>
            <a:ext cx="410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1" name="11 CuadroTexto"/>
          <p:cNvSpPr txBox="1">
            <a:spLocks noChangeArrowheads="1"/>
          </p:cNvSpPr>
          <p:nvPr/>
        </p:nvSpPr>
        <p:spPr bwMode="auto">
          <a:xfrm>
            <a:off x="4643438" y="549275"/>
            <a:ext cx="44100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4800" b="1"/>
              <a:t>RUTA VERDE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0732" name="12 CuadroTexto"/>
          <p:cNvSpPr txBox="1">
            <a:spLocks noChangeArrowheads="1"/>
          </p:cNvSpPr>
          <p:nvPr/>
        </p:nvSpPr>
        <p:spPr bwMode="auto">
          <a:xfrm>
            <a:off x="4787900" y="2254250"/>
            <a:ext cx="400208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 </a:t>
            </a:r>
            <a:r>
              <a:rPr lang="es-ES" altLang="es-ES" sz="4800"/>
              <a:t>Auto archivar documentos en repositorios de acceso abierto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</p:spTree>
    <p:extLst>
      <p:ext uri="{BB962C8B-B14F-4D97-AF65-F5344CB8AC3E}">
        <p14:creationId xmlns:p14="http://schemas.microsoft.com/office/powerpoint/2010/main" val="131535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5563"/>
            <a:ext cx="18891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317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2051050"/>
            <a:ext cx="6913563" cy="398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6237288"/>
            <a:ext cx="518160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328863"/>
            <a:ext cx="1905000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925638" cy="192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616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5563"/>
            <a:ext cx="18891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2775" name="2 Rectángulo"/>
          <p:cNvSpPr>
            <a:spLocks noChangeArrowheads="1"/>
          </p:cNvSpPr>
          <p:nvPr/>
        </p:nvSpPr>
        <p:spPr bwMode="auto">
          <a:xfrm>
            <a:off x="179388" y="1979613"/>
            <a:ext cx="83534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400" b="1"/>
              <a:t>Ley 14/2011, de 1 de junio, de la Ciencia, la Tecnología y la Innovación </a:t>
            </a:r>
          </a:p>
        </p:txBody>
      </p:sp>
      <p:sp>
        <p:nvSpPr>
          <p:cNvPr id="32776" name="3 CuadroTexto"/>
          <p:cNvSpPr txBox="1">
            <a:spLocks noChangeArrowheads="1"/>
          </p:cNvSpPr>
          <p:nvPr/>
        </p:nvSpPr>
        <p:spPr bwMode="auto">
          <a:xfrm>
            <a:off x="417513" y="2811463"/>
            <a:ext cx="8323262" cy="424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 i="1" u="sng"/>
              <a:t>Artículo 37. Difusión en acceso abierto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2. El personal de investigación cuya actividad investigadora esté financiada mayoritariamente con </a:t>
            </a:r>
            <a:r>
              <a:rPr lang="es-ES" altLang="es-ES" sz="1800" b="1"/>
              <a:t>fondos de los Presupuestos Generales del Estado </a:t>
            </a:r>
            <a:r>
              <a:rPr lang="es-ES" altLang="es-ES" sz="1800"/>
              <a:t>hará </a:t>
            </a:r>
            <a:r>
              <a:rPr lang="es-ES" altLang="es-ES" sz="1800" b="1"/>
              <a:t>pública una versión digital de la versión final </a:t>
            </a:r>
            <a:r>
              <a:rPr lang="es-ES" altLang="es-ES" sz="1800"/>
              <a:t>de los contenidos que le hayan sido aceptados para publicación en publicaciones de investigación seriadas o periódicas, tan pronto como resulte posible, pero </a:t>
            </a:r>
            <a:r>
              <a:rPr lang="es-ES" altLang="es-ES" sz="1800" b="1"/>
              <a:t>no más tarde de doce meses</a:t>
            </a:r>
            <a:r>
              <a:rPr lang="es-ES" altLang="es-ES" sz="1800"/>
              <a:t> después de la fecha oficial de publicación.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/>
              <a:t>3. La versión electrónica se hará pública en </a:t>
            </a:r>
            <a:r>
              <a:rPr lang="es-ES" altLang="es-ES" sz="1800" b="1"/>
              <a:t>repositorios de acceso abierto </a:t>
            </a:r>
            <a:r>
              <a:rPr lang="es-ES" altLang="es-ES" sz="1800"/>
              <a:t>reconocidos en el campo de conocimiento en el que se ha desarrollado la investigación, o en repositorios institucionales de acceso abierto.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800">
                <a:hlinkClick r:id="rId4"/>
              </a:rPr>
              <a:t>http://www.boe.es/boe/dias/2011/06/02/pdfs/BOE-A-2011-9617.pdf</a:t>
            </a: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051720" cy="2051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8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5563"/>
            <a:ext cx="18891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pic>
        <p:nvPicPr>
          <p:cNvPr id="337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2276475"/>
            <a:ext cx="3810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63" y="2519363"/>
            <a:ext cx="2867025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8" y="3951288"/>
            <a:ext cx="356235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075" y="5338763"/>
            <a:ext cx="4322763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407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5563"/>
            <a:ext cx="18891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4823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/>
              <a:t>“Es uno de los mayores portales bibliográficos de acceso libre y gratuito, cuyo principal cometido es </a:t>
            </a:r>
            <a:r>
              <a:rPr lang="es-ES" altLang="es-ES" sz="2400" b="1"/>
              <a:t>dar mayor visibilidad a la literatura científica hispana en Internet,</a:t>
            </a:r>
            <a:r>
              <a:rPr lang="es-ES" altLang="es-ES" sz="2400"/>
              <a:t> recopilando y facilitando el acceso a contenidos científicos, principalmente a través de alertas documentales. Además cuenta con una base de datos exhaustiva, interdisciplinar y actualizada, que permite el depósito de contenidos a texto completo”.</a:t>
            </a:r>
          </a:p>
        </p:txBody>
      </p:sp>
      <p:pic>
        <p:nvPicPr>
          <p:cNvPr id="3482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95513"/>
            <a:ext cx="3590925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2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4 CuadroTexto"/>
          <p:cNvSpPr txBox="1">
            <a:spLocks noChangeArrowheads="1"/>
          </p:cNvSpPr>
          <p:nvPr/>
        </p:nvSpPr>
        <p:spPr bwMode="auto">
          <a:xfrm>
            <a:off x="2916238" y="2195513"/>
            <a:ext cx="58737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es-ES" altLang="es-ES" sz="1800"/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075" y="55563"/>
            <a:ext cx="18891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1 CuadroTexto"/>
          <p:cNvSpPr txBox="1">
            <a:spLocks noChangeArrowheads="1"/>
          </p:cNvSpPr>
          <p:nvPr/>
        </p:nvSpPr>
        <p:spPr bwMode="auto">
          <a:xfrm>
            <a:off x="827088" y="3860800"/>
            <a:ext cx="6408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1800"/>
          </a:p>
        </p:txBody>
      </p:sp>
      <p:sp>
        <p:nvSpPr>
          <p:cNvPr id="35847" name="2 CuadroTexto"/>
          <p:cNvSpPr txBox="1">
            <a:spLocks noChangeArrowheads="1"/>
          </p:cNvSpPr>
          <p:nvPr/>
        </p:nvSpPr>
        <p:spPr bwMode="auto">
          <a:xfrm>
            <a:off x="293688" y="3500438"/>
            <a:ext cx="8382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358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2214563"/>
            <a:ext cx="402431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9" name="3 CuadroTexto"/>
          <p:cNvSpPr txBox="1">
            <a:spLocks noChangeArrowheads="1"/>
          </p:cNvSpPr>
          <p:nvPr/>
        </p:nvSpPr>
        <p:spPr bwMode="auto">
          <a:xfrm>
            <a:off x="539750" y="3357563"/>
            <a:ext cx="825023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/>
              <a:t>Es el archivo abierto donde se almacena la producción científica de la comunidad académica de la ULE. Ofrece el registro bibliográfico y el texto completo de todos los trabajos y un Grupo de Trabajo de la biblioteca lo coordina y gestiona.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2268538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0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849</Words>
  <Application>Microsoft Office PowerPoint</Application>
  <PresentationFormat>Presentación en pantalla (4:3)</PresentationFormat>
  <Paragraphs>98</Paragraphs>
  <Slides>25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12</cp:revision>
  <dcterms:created xsi:type="dcterms:W3CDTF">2016-04-05T10:29:16Z</dcterms:created>
  <dcterms:modified xsi:type="dcterms:W3CDTF">2016-04-06T12:03:35Z</dcterms:modified>
</cp:coreProperties>
</file>