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5" r:id="rId16"/>
    <p:sldId id="272" r:id="rId17"/>
    <p:sldId id="274" r:id="rId18"/>
    <p:sldId id="281" r:id="rId19"/>
    <p:sldId id="276" r:id="rId20"/>
    <p:sldId id="270" r:id="rId21"/>
    <p:sldId id="277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7" r:id="rId30"/>
    <p:sldId id="286" r:id="rId3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C5BC7-77EE-4E30-84D4-54DAA67DC77F}" type="datetimeFigureOut">
              <a:rPr lang="es-ES" smtClean="0"/>
              <a:t>20/04/2016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04871-5066-4278-AE14-68A78B3B60A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17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4871-5066-4278-AE14-68A78B3B60AF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136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079813-9B8E-42B7-AC7D-23F9FEEA7A54}" type="slidenum">
              <a:rPr lang="es-ES" altLang="es-ES" smtClean="0"/>
              <a:pPr eaLnBrk="1" hangingPunct="1">
                <a:spcBef>
                  <a:spcPct val="0"/>
                </a:spcBef>
              </a:pPr>
              <a:t>30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4871-5066-4278-AE14-68A78B3B60AF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136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4871-5066-4278-AE14-68A78B3B60AF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13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04871-5066-4278-AE14-68A78B3B60AF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136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FC3D75-9196-4435-B4D1-9C3BF7D4D71B}" type="slidenum">
              <a:rPr lang="es-ES" altLang="es-ES" smtClean="0"/>
              <a:pPr eaLnBrk="1" hangingPunct="1">
                <a:spcBef>
                  <a:spcPct val="0"/>
                </a:spcBef>
              </a:pPr>
              <a:t>8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59E9F1-1644-431A-8021-14601B2A6781}" type="slidenum">
              <a:rPr lang="es-ES" altLang="es-ES" smtClean="0"/>
              <a:pPr eaLnBrk="1" hangingPunct="1">
                <a:spcBef>
                  <a:spcPct val="0"/>
                </a:spcBef>
              </a:pPr>
              <a:t>9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BDF37-0C77-457C-9ACA-73086661E9CD}" type="slidenum">
              <a:rPr lang="es-ES" altLang="es-ES" smtClean="0"/>
              <a:pPr eaLnBrk="1" hangingPunct="1">
                <a:spcBef>
                  <a:spcPct val="0"/>
                </a:spcBef>
              </a:pPr>
              <a:t>10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BDF37-0C77-457C-9ACA-73086661E9CD}" type="slidenum">
              <a:rPr lang="es-ES" altLang="es-ES" smtClean="0"/>
              <a:pPr eaLnBrk="1" hangingPunct="1">
                <a:spcBef>
                  <a:spcPct val="0"/>
                </a:spcBef>
              </a:pPr>
              <a:t>11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10E2FF-47FC-422F-A1A5-1430B6FDDD41}" type="slidenum">
              <a:rPr lang="es-ES" altLang="es-ES" smtClean="0"/>
              <a:pPr eaLnBrk="1" hangingPunct="1">
                <a:spcBef>
                  <a:spcPct val="0"/>
                </a:spcBef>
              </a:pPr>
              <a:t>20</a:t>
            </a:fld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42D7-E6BD-4995-AE1A-4C808A0BD584}" type="datetimeFigureOut">
              <a:rPr lang="es-ES" smtClean="0"/>
              <a:t>20/04/2016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29D6-D2CF-4BD3-8459-EE0C5DB31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11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42D7-E6BD-4995-AE1A-4C808A0BD584}" type="datetimeFigureOut">
              <a:rPr lang="es-ES" smtClean="0"/>
              <a:t>20/04/2016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29D6-D2CF-4BD3-8459-EE0C5DB31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76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42D7-E6BD-4995-AE1A-4C808A0BD584}" type="datetimeFigureOut">
              <a:rPr lang="es-ES" smtClean="0"/>
              <a:t>20/04/2016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29D6-D2CF-4BD3-8459-EE0C5DB31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3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42D7-E6BD-4995-AE1A-4C808A0BD584}" type="datetimeFigureOut">
              <a:rPr lang="es-ES" smtClean="0"/>
              <a:t>20/04/2016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29D6-D2CF-4BD3-8459-EE0C5DB31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77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42D7-E6BD-4995-AE1A-4C808A0BD584}" type="datetimeFigureOut">
              <a:rPr lang="es-ES" smtClean="0"/>
              <a:t>20/04/2016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29D6-D2CF-4BD3-8459-EE0C5DB31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09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42D7-E6BD-4995-AE1A-4C808A0BD584}" type="datetimeFigureOut">
              <a:rPr lang="es-ES" smtClean="0"/>
              <a:t>20/04/2016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29D6-D2CF-4BD3-8459-EE0C5DB31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947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42D7-E6BD-4995-AE1A-4C808A0BD584}" type="datetimeFigureOut">
              <a:rPr lang="es-ES" smtClean="0"/>
              <a:t>20/04/2016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29D6-D2CF-4BD3-8459-EE0C5DB31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50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42D7-E6BD-4995-AE1A-4C808A0BD584}" type="datetimeFigureOut">
              <a:rPr lang="es-ES" smtClean="0"/>
              <a:t>20/04/2016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29D6-D2CF-4BD3-8459-EE0C5DB31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53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42D7-E6BD-4995-AE1A-4C808A0BD584}" type="datetimeFigureOut">
              <a:rPr lang="es-ES" smtClean="0"/>
              <a:t>20/04/2016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29D6-D2CF-4BD3-8459-EE0C5DB31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23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42D7-E6BD-4995-AE1A-4C808A0BD584}" type="datetimeFigureOut">
              <a:rPr lang="es-ES" smtClean="0"/>
              <a:t>20/04/2016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29D6-D2CF-4BD3-8459-EE0C5DB31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08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A42D7-E6BD-4995-AE1A-4C808A0BD584}" type="datetimeFigureOut">
              <a:rPr lang="es-ES" smtClean="0"/>
              <a:t>20/04/2016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829D6-D2CF-4BD3-8459-EE0C5DB31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0049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A42D7-E6BD-4995-AE1A-4C808A0BD584}" type="datetimeFigureOut">
              <a:rPr lang="es-ES" smtClean="0"/>
              <a:t>20/04/2016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829D6-D2CF-4BD3-8459-EE0C5DB31A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117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uffl@unileon.es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roarmap.eprints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image" Target="../media/image23.png"/><Relationship Id="rId7" Type="http://schemas.openxmlformats.org/officeDocument/2006/relationships/hyperlink" Target="http://www.wellcome.ac.uk/index.htm" TargetMode="External"/><Relationship Id="rId12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hyperlink" Target="http://en.wikipedia.org/wiki/File:MIT_Seal.svg" TargetMode="External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hyperlink" Target="http://www.plos.org/index.php" TargetMode="External"/><Relationship Id="rId9" Type="http://schemas.openxmlformats.org/officeDocument/2006/relationships/hyperlink" Target="http://www.ecs.soton.ac.uk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oe.es/buscar/act.php?id=BOE-A-2011-961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8.jpeg"/><Relationship Id="rId7" Type="http://schemas.openxmlformats.org/officeDocument/2006/relationships/image" Target="../media/image39.jpeg"/><Relationship Id="rId12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ighwire.stanford.edu/" TargetMode="External"/><Relationship Id="rId11" Type="http://schemas.openxmlformats.org/officeDocument/2006/relationships/hyperlink" Target="http://revistas.csic.es/index.html" TargetMode="External"/><Relationship Id="rId5" Type="http://schemas.openxmlformats.org/officeDocument/2006/relationships/image" Target="../media/image24.png"/><Relationship Id="rId10" Type="http://schemas.openxmlformats.org/officeDocument/2006/relationships/image" Target="../media/image41.png"/><Relationship Id="rId4" Type="http://schemas.openxmlformats.org/officeDocument/2006/relationships/hyperlink" Target="http://www.plos.org/index.php" TargetMode="External"/><Relationship Id="rId9" Type="http://schemas.openxmlformats.org/officeDocument/2006/relationships/hyperlink" Target="http://www.amedeo.com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s://doaj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y9Jh_GffRPU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65" y="260648"/>
            <a:ext cx="4139952" cy="184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ventoplenos.com/sogocyl2012/files/LOG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316" y="423338"/>
            <a:ext cx="4844971" cy="151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9213" y="2276872"/>
            <a:ext cx="849694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 smtClean="0"/>
              <a:t>El movimiento de acceso abierto a la información científica. </a:t>
            </a:r>
            <a:r>
              <a:rPr lang="es-ES" sz="4400" b="1" dirty="0" smtClean="0"/>
              <a:t>Beneficios para el investigador</a:t>
            </a:r>
            <a:endParaRPr lang="es-ES" sz="4400" b="1" dirty="0"/>
          </a:p>
        </p:txBody>
      </p:sp>
      <p:pic>
        <p:nvPicPr>
          <p:cNvPr id="1030" name="Picture 6" descr="http://blog.biblioteca.unizar.es/wp-content/uploads/2012/10/open_acc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14" y="2852936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264317" y="5301208"/>
            <a:ext cx="46029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 smtClean="0"/>
              <a:t>Leticia Barrionuevo</a:t>
            </a:r>
          </a:p>
          <a:p>
            <a:pPr algn="r"/>
            <a:r>
              <a:rPr lang="es-ES" sz="2400" dirty="0" smtClean="0">
                <a:hlinkClick r:id="rId5"/>
              </a:rPr>
              <a:t>buffl@unileon.es</a:t>
            </a:r>
            <a:endParaRPr lang="es-ES" sz="2400" dirty="0" smtClean="0"/>
          </a:p>
          <a:p>
            <a:pPr algn="r"/>
            <a:r>
              <a:rPr lang="es-ES" sz="2400" dirty="0" smtClean="0"/>
              <a:t>987291004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14371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4 CuadroTexto"/>
          <p:cNvSpPr txBox="1">
            <a:spLocks noChangeArrowheads="1"/>
          </p:cNvSpPr>
          <p:nvPr/>
        </p:nvSpPr>
        <p:spPr bwMode="auto">
          <a:xfrm>
            <a:off x="2916238" y="2195513"/>
            <a:ext cx="587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</p:txBody>
      </p:sp>
      <p:sp>
        <p:nvSpPr>
          <p:cNvPr id="31750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139"/>
            <a:ext cx="9144000" cy="527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237288"/>
            <a:ext cx="51816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153270" y="94950"/>
            <a:ext cx="7530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0000"/>
                </a:solidFill>
              </a:rPr>
              <a:t>Ventajas</a:t>
            </a:r>
            <a:endParaRPr lang="es-E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7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4 CuadroTexto"/>
          <p:cNvSpPr txBox="1">
            <a:spLocks noChangeArrowheads="1"/>
          </p:cNvSpPr>
          <p:nvPr/>
        </p:nvSpPr>
        <p:spPr bwMode="auto">
          <a:xfrm>
            <a:off x="2916238" y="2195513"/>
            <a:ext cx="587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</p:txBody>
      </p:sp>
      <p:sp>
        <p:nvSpPr>
          <p:cNvPr id="31750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395536" y="332656"/>
            <a:ext cx="8394452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" altLang="es-ES" sz="2400" b="1" dirty="0" smtClean="0"/>
              <a:t>Análisis </a:t>
            </a:r>
            <a:r>
              <a:rPr lang="es-ES" altLang="es-ES" sz="2400" b="1" dirty="0"/>
              <a:t>de revistas OA (Oxford) (2011)</a:t>
            </a:r>
          </a:p>
          <a:p>
            <a:pPr lvl="1" algn="just">
              <a:spcBef>
                <a:spcPct val="50000"/>
              </a:spcBef>
            </a:pPr>
            <a:r>
              <a:rPr lang="es-ES" altLang="es-ES" sz="2400" dirty="0" smtClean="0"/>
              <a:t>138.87</a:t>
            </a:r>
            <a:r>
              <a:rPr lang="es-ES" altLang="es-ES" sz="2400" dirty="0"/>
              <a:t>% de citación es mayor en artículos </a:t>
            </a:r>
            <a:r>
              <a:rPr lang="es-ES" altLang="es-ES" sz="2400" dirty="0" smtClean="0"/>
              <a:t>OA.</a:t>
            </a:r>
          </a:p>
          <a:p>
            <a:pPr algn="just">
              <a:spcBef>
                <a:spcPct val="50000"/>
              </a:spcBef>
            </a:pPr>
            <a:r>
              <a:rPr lang="es-ES" altLang="es-ES" sz="2400" b="1" dirty="0" err="1" smtClean="0"/>
              <a:t>Bernius</a:t>
            </a:r>
            <a:r>
              <a:rPr lang="es-ES" altLang="es-ES" sz="2400" b="1" dirty="0"/>
              <a:t>, 2010</a:t>
            </a:r>
          </a:p>
          <a:p>
            <a:pPr lvl="1" algn="just">
              <a:spcBef>
                <a:spcPct val="50000"/>
              </a:spcBef>
            </a:pPr>
            <a:r>
              <a:rPr lang="es-ES" altLang="es-ES" sz="2400" dirty="0" smtClean="0"/>
              <a:t>El </a:t>
            </a:r>
            <a:r>
              <a:rPr lang="es-ES" altLang="es-ES" sz="2400" dirty="0"/>
              <a:t>OA es un instrumento muy eficaz para mejorar la gestión del conocimiento en las instituciones de enseñanza superior. Tiene el potencial de acelerar la creación la espiral del conocimiento y hace más ancho el camino para la difusión del conocimiento científico. Reduce los costes que conllevan el proceso de comunicación de la ciencia.</a:t>
            </a:r>
          </a:p>
          <a:p>
            <a:pPr algn="just">
              <a:spcBef>
                <a:spcPct val="50000"/>
              </a:spcBef>
            </a:pPr>
            <a:r>
              <a:rPr lang="es-ES" altLang="es-ES" sz="2400" b="1" dirty="0" smtClean="0"/>
              <a:t>Informe </a:t>
            </a:r>
            <a:r>
              <a:rPr lang="es-ES" altLang="es-ES" sz="2400" b="1" dirty="0"/>
              <a:t>JISC: </a:t>
            </a:r>
            <a:r>
              <a:rPr lang="es-ES" altLang="es-ES" sz="2400" b="1" dirty="0" err="1"/>
              <a:t>Economic</a:t>
            </a:r>
            <a:r>
              <a:rPr lang="es-ES" altLang="es-ES" sz="2400" b="1" dirty="0"/>
              <a:t> </a:t>
            </a:r>
            <a:r>
              <a:rPr lang="es-ES" altLang="es-ES" sz="2400" b="1" dirty="0" err="1"/>
              <a:t>implications</a:t>
            </a:r>
            <a:r>
              <a:rPr lang="es-ES" altLang="es-ES" sz="2400" b="1" dirty="0"/>
              <a:t> of </a:t>
            </a:r>
            <a:r>
              <a:rPr lang="es-ES" altLang="es-ES" sz="2400" b="1" dirty="0" err="1"/>
              <a:t>alternative</a:t>
            </a:r>
            <a:r>
              <a:rPr lang="es-ES" altLang="es-ES" sz="2400" b="1" dirty="0"/>
              <a:t> </a:t>
            </a:r>
            <a:r>
              <a:rPr lang="es-ES" altLang="es-ES" sz="2400" b="1" dirty="0" err="1"/>
              <a:t>scholarly</a:t>
            </a:r>
            <a:r>
              <a:rPr lang="es-ES" altLang="es-ES" sz="2400" b="1" dirty="0"/>
              <a:t> </a:t>
            </a:r>
            <a:r>
              <a:rPr lang="es-ES" altLang="es-ES" sz="2400" b="1" dirty="0" err="1"/>
              <a:t>publishing</a:t>
            </a:r>
            <a:r>
              <a:rPr lang="es-ES" altLang="es-ES" sz="2400" b="1" dirty="0"/>
              <a:t> </a:t>
            </a:r>
            <a:r>
              <a:rPr lang="es-ES" altLang="es-ES" sz="2400" b="1" dirty="0" err="1"/>
              <a:t>models</a:t>
            </a:r>
            <a:r>
              <a:rPr lang="es-ES" altLang="es-ES" sz="2400" b="1" dirty="0"/>
              <a:t>: </a:t>
            </a:r>
            <a:r>
              <a:rPr lang="es-ES" altLang="es-ES" sz="2400" b="1" dirty="0" err="1"/>
              <a:t>Exploring</a:t>
            </a:r>
            <a:r>
              <a:rPr lang="es-ES" altLang="es-ES" sz="2400" b="1" dirty="0"/>
              <a:t> </a:t>
            </a:r>
            <a:r>
              <a:rPr lang="es-ES" altLang="es-ES" sz="2400" b="1" dirty="0" err="1"/>
              <a:t>the</a:t>
            </a:r>
            <a:r>
              <a:rPr lang="es-ES" altLang="es-ES" sz="2400" b="1" dirty="0"/>
              <a:t> </a:t>
            </a:r>
            <a:r>
              <a:rPr lang="es-ES" altLang="es-ES" sz="2400" b="1" dirty="0" err="1"/>
              <a:t>costs</a:t>
            </a:r>
            <a:r>
              <a:rPr lang="es-ES" altLang="es-ES" sz="2400" b="1" dirty="0"/>
              <a:t> and </a:t>
            </a:r>
            <a:r>
              <a:rPr lang="es-ES" altLang="es-ES" sz="2400" b="1" dirty="0" err="1"/>
              <a:t>benefits</a:t>
            </a:r>
            <a:r>
              <a:rPr lang="es-ES" altLang="es-ES" sz="2400" b="1" dirty="0"/>
              <a:t> (2009)</a:t>
            </a:r>
          </a:p>
          <a:p>
            <a:pPr lvl="1" algn="just">
              <a:spcBef>
                <a:spcPct val="50000"/>
              </a:spcBef>
            </a:pPr>
            <a:r>
              <a:rPr lang="es-ES" altLang="es-ES" sz="2400" dirty="0" smtClean="0"/>
              <a:t>El </a:t>
            </a:r>
            <a:r>
              <a:rPr lang="es-ES" altLang="es-ES" sz="2400" dirty="0"/>
              <a:t>autoarchivo y la publicación en revistas OA son los modelos de edición científica más efectivos y baratos, ahorrando costes en todo el sistema de producción y preservación.</a:t>
            </a:r>
          </a:p>
        </p:txBody>
      </p:sp>
    </p:spTree>
    <p:extLst>
      <p:ext uri="{BB962C8B-B14F-4D97-AF65-F5344CB8AC3E}">
        <p14:creationId xmlns:p14="http://schemas.microsoft.com/office/powerpoint/2010/main" val="6059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323489" y="1412776"/>
            <a:ext cx="8424936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b="1" dirty="0"/>
              <a:t>El Acceso Abierto es gratis para los usuarios, pero ¿quién lo paga???</a:t>
            </a:r>
          </a:p>
          <a:p>
            <a:pPr algn="ctr">
              <a:spcBef>
                <a:spcPct val="50000"/>
              </a:spcBef>
            </a:pPr>
            <a:r>
              <a:rPr lang="es-ES" altLang="es-ES" sz="4400" b="1" dirty="0">
                <a:solidFill>
                  <a:srgbClr val="FF9933"/>
                </a:solidFill>
              </a:rPr>
              <a:t>“el autor paga”</a:t>
            </a:r>
          </a:p>
          <a:p>
            <a:pPr algn="ctr">
              <a:spcBef>
                <a:spcPct val="50000"/>
              </a:spcBef>
            </a:pPr>
            <a:r>
              <a:rPr lang="es-ES" altLang="es-ES" sz="4400" b="1" dirty="0">
                <a:solidFill>
                  <a:srgbClr val="FF6600"/>
                </a:solidFill>
              </a:rPr>
              <a:t>financiación por publicidad</a:t>
            </a:r>
          </a:p>
          <a:p>
            <a:pPr algn="ctr">
              <a:spcBef>
                <a:spcPct val="50000"/>
              </a:spcBef>
            </a:pPr>
            <a:r>
              <a:rPr lang="es-ES" altLang="es-ES" sz="4400" b="1" dirty="0">
                <a:solidFill>
                  <a:srgbClr val="CC6600"/>
                </a:solidFill>
              </a:rPr>
              <a:t>subvenciones gobierno o agencias de financiación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0" y="42027"/>
            <a:ext cx="75303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rgbClr val="FF0000"/>
                </a:solidFill>
              </a:rPr>
              <a:t>Pero…</a:t>
            </a:r>
            <a:endParaRPr lang="es-E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6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3881" y="260648"/>
            <a:ext cx="8640960" cy="658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b="1" dirty="0"/>
              <a:t>¿El sistema de comunicación científica puede cambiar definitivamente??</a:t>
            </a:r>
          </a:p>
          <a:p>
            <a:pPr algn="ctr">
              <a:spcBef>
                <a:spcPct val="50000"/>
              </a:spcBef>
            </a:pPr>
            <a:r>
              <a:rPr lang="es-ES" altLang="es-ES" sz="4400" b="1" dirty="0">
                <a:solidFill>
                  <a:srgbClr val="00CC00"/>
                </a:solidFill>
              </a:rPr>
              <a:t>modelos de evaluación tradicionales</a:t>
            </a:r>
          </a:p>
          <a:p>
            <a:pPr algn="ctr">
              <a:spcBef>
                <a:spcPct val="50000"/>
              </a:spcBef>
            </a:pPr>
            <a:r>
              <a:rPr lang="es-ES" altLang="es-ES" sz="4400" b="1" dirty="0">
                <a:solidFill>
                  <a:srgbClr val="006600"/>
                </a:solidFill>
              </a:rPr>
              <a:t>e</a:t>
            </a:r>
            <a:r>
              <a:rPr lang="es-ES" altLang="es-ES" sz="4400" b="1" dirty="0" smtClean="0">
                <a:solidFill>
                  <a:srgbClr val="006600"/>
                </a:solidFill>
              </a:rPr>
              <a:t>ditores comerciales muy poderosos</a:t>
            </a:r>
          </a:p>
          <a:p>
            <a:pPr algn="ctr">
              <a:spcBef>
                <a:spcPct val="50000"/>
              </a:spcBef>
            </a:pPr>
            <a:r>
              <a:rPr lang="es-ES" altLang="es-ES" sz="4400" b="1" dirty="0" smtClean="0">
                <a:solidFill>
                  <a:srgbClr val="006600"/>
                </a:solidFill>
              </a:rPr>
              <a:t>revistas con </a:t>
            </a:r>
            <a:r>
              <a:rPr lang="es-ES" altLang="es-ES" sz="4400" b="1" dirty="0">
                <a:solidFill>
                  <a:srgbClr val="006600"/>
                </a:solidFill>
              </a:rPr>
              <a:t>factor de </a:t>
            </a:r>
            <a:r>
              <a:rPr lang="es-ES" altLang="es-ES" sz="4400" b="1" dirty="0" smtClean="0">
                <a:solidFill>
                  <a:srgbClr val="006600"/>
                </a:solidFill>
              </a:rPr>
              <a:t>impacto</a:t>
            </a:r>
            <a:endParaRPr lang="es-ES" altLang="es-ES" sz="4400" b="1" dirty="0">
              <a:solidFill>
                <a:srgbClr val="0066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altLang="es-ES" sz="3200" dirty="0" smtClean="0">
                <a:solidFill>
                  <a:srgbClr val="006600"/>
                </a:solidFill>
              </a:rPr>
              <a:t>…</a:t>
            </a:r>
            <a:endParaRPr lang="es-ES" altLang="es-ES" sz="32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politicas_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832623" cy="419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oarm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68" y="1124744"/>
            <a:ext cx="8713690" cy="201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71046" y="3789040"/>
            <a:ext cx="853281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b="1" dirty="0" err="1"/>
              <a:t>Registry</a:t>
            </a:r>
            <a:r>
              <a:rPr lang="es-ES" altLang="es-ES" sz="4400" b="1" dirty="0"/>
              <a:t> of Open Access </a:t>
            </a:r>
            <a:r>
              <a:rPr lang="es-ES" altLang="es-ES" sz="4400" b="1" dirty="0" err="1"/>
              <a:t>Repository</a:t>
            </a:r>
            <a:r>
              <a:rPr lang="es-ES" altLang="es-ES" sz="4400" b="1" dirty="0"/>
              <a:t> Material </a:t>
            </a:r>
            <a:r>
              <a:rPr lang="es-ES" altLang="es-ES" sz="4400" b="1" dirty="0" err="1"/>
              <a:t>Archiving</a:t>
            </a:r>
            <a:r>
              <a:rPr lang="es-ES" altLang="es-ES" sz="4400" b="1" dirty="0"/>
              <a:t> </a:t>
            </a:r>
            <a:r>
              <a:rPr lang="es-ES" altLang="es-ES" sz="4400" b="1" dirty="0" err="1"/>
              <a:t>Policies</a:t>
            </a:r>
            <a:r>
              <a:rPr lang="es-ES" altLang="es-ES" sz="4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04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oecd_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68" y="199254"/>
            <a:ext cx="2335359" cy="163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logo_if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99" y="454656"/>
            <a:ext cx="1224136" cy="139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467544" y="1967161"/>
            <a:ext cx="37257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sz="3200" b="1" dirty="0"/>
              <a:t>Brisbane </a:t>
            </a:r>
            <a:r>
              <a:rPr lang="es-ES" altLang="es-ES" sz="3200" b="1" dirty="0" err="1"/>
              <a:t>Declaration</a:t>
            </a:r>
            <a:endParaRPr lang="es-ES" altLang="es-ES" sz="3200" b="1" dirty="0"/>
          </a:p>
        </p:txBody>
      </p:sp>
      <p:pic>
        <p:nvPicPr>
          <p:cNvPr id="7" name="Picture 28" descr="head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83" y="3005068"/>
            <a:ext cx="5897563" cy="73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385809" y="4109958"/>
            <a:ext cx="50899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es-ES" sz="2800" b="1" dirty="0"/>
              <a:t>DECLARACIÓN DE LA ALHAMBRA</a:t>
            </a:r>
          </a:p>
        </p:txBody>
      </p:sp>
      <p:pic>
        <p:nvPicPr>
          <p:cNvPr id="9" name="Picture 8" descr="National Institutes of Health - The Nation's Medical Research Agenc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28" y="2339776"/>
            <a:ext cx="4545072" cy="58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Wellcome Trust">
            <a:hlinkClick r:id="rId7" tooltip="Link to the Wellcome Trust website's home page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388" y="4370799"/>
            <a:ext cx="3276600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Electronics and Computer Science - a school of the University of Southampton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5276893"/>
            <a:ext cx="2804432" cy="115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200px-MIT_Seal">
            <a:hlinkClick r:id="rId11" tooltip="MIT Seal.svg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764" y="399018"/>
            <a:ext cx="1568144" cy="156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Resultado de imagen de horizonte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AutoShape 4" descr="Resultado de imagen de horizonte 20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AutoShape 6" descr="Resultado de imagen de horizonte 2020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200" name="Picture 8" descr="http://www.uhu.es/biblioteca/tablon/Horizon2020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431" y="5124382"/>
            <a:ext cx="45529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" t="21249" r="7439" b="9376"/>
          <a:stretch/>
        </p:blipFill>
        <p:spPr bwMode="auto">
          <a:xfrm>
            <a:off x="33496" y="2132856"/>
            <a:ext cx="8812128" cy="404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39552" y="332656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rgbClr val="FF0000"/>
                </a:solidFill>
              </a:rPr>
              <a:t>En España</a:t>
            </a:r>
            <a:endParaRPr lang="es-E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4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332656"/>
            <a:ext cx="7992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b="1" dirty="0" smtClean="0">
                <a:solidFill>
                  <a:srgbClr val="FF0000"/>
                </a:solidFill>
              </a:rPr>
              <a:t>En España</a:t>
            </a:r>
            <a:endParaRPr lang="es-ES" sz="8800" b="1" dirty="0">
              <a:solidFill>
                <a:srgbClr val="FF000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25584" y="206084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 smtClean="0">
                <a:hlinkClick r:id="rId2"/>
              </a:rPr>
              <a:t>Ley 14/2011</a:t>
            </a:r>
            <a:r>
              <a:rPr lang="es-ES" sz="4800" dirty="0" smtClean="0">
                <a:hlinkClick r:id="rId2"/>
              </a:rPr>
              <a:t>, de 1 de junio, de la Ciencia, la Tecnología y la Innovación</a:t>
            </a:r>
            <a:endParaRPr lang="es-ES" sz="4800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79015" y="4941168"/>
            <a:ext cx="83534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3600" b="1" dirty="0"/>
              <a:t>Art. 37</a:t>
            </a:r>
            <a:r>
              <a:rPr lang="es-ES" altLang="es-ES" sz="3600" dirty="0"/>
              <a:t>: Difusión en acceso abierto</a:t>
            </a:r>
          </a:p>
        </p:txBody>
      </p:sp>
    </p:spTree>
    <p:extLst>
      <p:ext uri="{BB962C8B-B14F-4D97-AF65-F5344CB8AC3E}">
        <p14:creationId xmlns:p14="http://schemas.microsoft.com/office/powerpoint/2010/main" val="409520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leexandrafll.files.wordpress.com/2014/06/tumblr_mhkm2zqqq41rpknyzo1_500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104456" cy="488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49796" y="5457209"/>
            <a:ext cx="8388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 smtClean="0"/>
              <a:t>Las dos rutas del acceso abierto</a:t>
            </a: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6037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339752" y="215062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5400" b="1" dirty="0" smtClean="0">
                <a:solidFill>
                  <a:srgbClr val="FF0000"/>
                </a:solidFill>
              </a:rPr>
              <a:t>SUMARIO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39552" y="1268760"/>
            <a:ext cx="842493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s-ES" altLang="es-ES" sz="2800" dirty="0"/>
              <a:t> </a:t>
            </a:r>
            <a:r>
              <a:rPr lang="es-ES" altLang="es-ES" sz="2800" dirty="0" smtClean="0"/>
              <a:t>Haciendo un poco de historia…</a:t>
            </a:r>
            <a:endParaRPr lang="es-ES" altLang="es-ES" sz="2800" dirty="0"/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s-ES" altLang="es-ES" sz="2800" dirty="0"/>
              <a:t> </a:t>
            </a:r>
            <a:r>
              <a:rPr lang="es-ES" altLang="es-ES" sz="2800" dirty="0" smtClean="0"/>
              <a:t>Surge el Movimiento de Acceso Abierto/Open Access. </a:t>
            </a:r>
            <a:r>
              <a:rPr lang="es-ES" altLang="es-ES" sz="2800" dirty="0" smtClean="0"/>
              <a:t>Definiciones, justificación y ventajas</a:t>
            </a:r>
            <a:endParaRPr lang="es-ES" altLang="es-ES" sz="2800" dirty="0"/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s-ES" altLang="es-ES" sz="2800" dirty="0"/>
              <a:t> </a:t>
            </a:r>
            <a:r>
              <a:rPr lang="es-ES" altLang="es-ES" sz="2800" dirty="0" smtClean="0"/>
              <a:t>Políticas Acceso Abierto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s-ES" altLang="es-ES" sz="2800" dirty="0"/>
              <a:t> </a:t>
            </a:r>
            <a:r>
              <a:rPr lang="es-ES" altLang="es-ES" sz="2800" dirty="0" smtClean="0"/>
              <a:t>Las dos rutas al Acceso Abierto</a:t>
            </a:r>
            <a:endParaRPr lang="es-ES" altLang="es-ES" sz="2800" dirty="0"/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s-ES" altLang="es-ES" sz="2800" dirty="0"/>
              <a:t> Revistas en abierto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§"/>
            </a:pPr>
            <a:r>
              <a:rPr lang="es-ES" altLang="es-ES" sz="2800" dirty="0"/>
              <a:t> Repositorios</a:t>
            </a:r>
          </a:p>
          <a:p>
            <a:pPr>
              <a:spcBef>
                <a:spcPct val="50000"/>
              </a:spcBef>
              <a:buFont typeface="Wingdings" pitchFamily="2" charset="2"/>
              <a:buChar char="q"/>
            </a:pPr>
            <a:r>
              <a:rPr lang="es-ES" altLang="es-ES" sz="2800" dirty="0"/>
              <a:t> </a:t>
            </a:r>
            <a:r>
              <a:rPr lang="es-ES" altLang="es-ES" sz="2800" dirty="0" smtClean="0"/>
              <a:t>Infografías REBIUN (Red de Bibliotecas Universitarias Españolas)</a:t>
            </a:r>
            <a:endParaRPr lang="es-ES" altLang="es-ES" sz="2800" dirty="0"/>
          </a:p>
        </p:txBody>
      </p:sp>
    </p:spTree>
    <p:extLst>
      <p:ext uri="{BB962C8B-B14F-4D97-AF65-F5344CB8AC3E}">
        <p14:creationId xmlns:p14="http://schemas.microsoft.com/office/powerpoint/2010/main" val="32104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774700"/>
            <a:ext cx="5499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4 CuadroTexto"/>
          <p:cNvSpPr txBox="1">
            <a:spLocks noChangeArrowheads="1"/>
          </p:cNvSpPr>
          <p:nvPr/>
        </p:nvSpPr>
        <p:spPr bwMode="auto">
          <a:xfrm>
            <a:off x="2916238" y="2195513"/>
            <a:ext cx="587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0975"/>
            <a:ext cx="21050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464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2 CuadroTexto"/>
          <p:cNvSpPr txBox="1">
            <a:spLocks noChangeArrowheads="1"/>
          </p:cNvSpPr>
          <p:nvPr/>
        </p:nvSpPr>
        <p:spPr bwMode="auto">
          <a:xfrm>
            <a:off x="107950" y="2195513"/>
            <a:ext cx="40322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/>
              <a:t>Publicar en revistas que están en abierto</a:t>
            </a:r>
            <a:r>
              <a:rPr lang="es-ES" altLang="es-ES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0729" name="3 CuadroTexto"/>
          <p:cNvSpPr txBox="1">
            <a:spLocks noChangeArrowheads="1"/>
          </p:cNvSpPr>
          <p:nvPr/>
        </p:nvSpPr>
        <p:spPr bwMode="auto">
          <a:xfrm>
            <a:off x="250825" y="549275"/>
            <a:ext cx="403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800" b="1"/>
              <a:t>RUTA DORADA</a:t>
            </a:r>
          </a:p>
        </p:txBody>
      </p:sp>
      <p:sp>
        <p:nvSpPr>
          <p:cNvPr id="30730" name="10 CuadroTexto"/>
          <p:cNvSpPr txBox="1">
            <a:spLocks noChangeArrowheads="1"/>
          </p:cNvSpPr>
          <p:nvPr/>
        </p:nvSpPr>
        <p:spPr bwMode="auto">
          <a:xfrm>
            <a:off x="4787900" y="692150"/>
            <a:ext cx="410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0731" name="11 CuadroTexto"/>
          <p:cNvSpPr txBox="1">
            <a:spLocks noChangeArrowheads="1"/>
          </p:cNvSpPr>
          <p:nvPr/>
        </p:nvSpPr>
        <p:spPr bwMode="auto">
          <a:xfrm>
            <a:off x="4643438" y="549275"/>
            <a:ext cx="4410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800" b="1"/>
              <a:t>RUTA VERDE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0732" name="12 CuadroTexto"/>
          <p:cNvSpPr txBox="1">
            <a:spLocks noChangeArrowheads="1"/>
          </p:cNvSpPr>
          <p:nvPr/>
        </p:nvSpPr>
        <p:spPr bwMode="auto">
          <a:xfrm>
            <a:off x="4787900" y="2254250"/>
            <a:ext cx="4002088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 </a:t>
            </a:r>
            <a:r>
              <a:rPr lang="es-ES" altLang="es-ES" sz="4800"/>
              <a:t>Auto archivar documentos en repositorios de acceso abierto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  <p:extLst>
      <p:ext uri="{BB962C8B-B14F-4D97-AF65-F5344CB8AC3E}">
        <p14:creationId xmlns:p14="http://schemas.microsoft.com/office/powerpoint/2010/main" val="39938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26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838718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s-ES" altLang="es-ES" sz="2400" dirty="0">
                <a:latin typeface="Verdana" pitchFamily="34" charset="0"/>
              </a:rPr>
              <a:t> Gratis después de un embargo</a:t>
            </a:r>
          </a:p>
          <a:p>
            <a:pPr>
              <a:buFont typeface="Wingdings" pitchFamily="2" charset="2"/>
              <a:buNone/>
            </a:pPr>
            <a:endParaRPr lang="es-ES" altLang="es-ES" sz="2400" dirty="0">
              <a:latin typeface="Verdan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altLang="es-ES" sz="2400" dirty="0">
                <a:latin typeface="Verdana" pitchFamily="34" charset="0"/>
              </a:rPr>
              <a:t> Gratis inmediatamente después de la publicación </a:t>
            </a:r>
          </a:p>
          <a:p>
            <a:pPr>
              <a:buFont typeface="Wingdings" pitchFamily="2" charset="2"/>
              <a:buNone/>
            </a:pPr>
            <a:endParaRPr lang="es-ES" altLang="es-ES" sz="2400" dirty="0">
              <a:latin typeface="Verdan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altLang="es-ES" sz="2400" dirty="0">
                <a:latin typeface="Verdana" pitchFamily="34" charset="0"/>
              </a:rPr>
              <a:t> Modelo híbrido, coexisten la modalidad clásica de publicación cuyos contenidos se adquieren por suscripción y el pago por publicación (open </a:t>
            </a:r>
            <a:r>
              <a:rPr lang="es-ES" altLang="es-ES" sz="2400" dirty="0" err="1">
                <a:latin typeface="Verdana" pitchFamily="34" charset="0"/>
              </a:rPr>
              <a:t>choice</a:t>
            </a:r>
            <a:r>
              <a:rPr lang="es-ES" altLang="es-ES" sz="2400" dirty="0">
                <a:latin typeface="Verdana" pitchFamily="34" charset="0"/>
              </a:rPr>
              <a:t>, autor </a:t>
            </a:r>
            <a:r>
              <a:rPr lang="es-ES" altLang="es-ES" sz="2400" dirty="0" err="1">
                <a:latin typeface="Verdana" pitchFamily="34" charset="0"/>
              </a:rPr>
              <a:t>pays</a:t>
            </a:r>
            <a:r>
              <a:rPr lang="es-ES" altLang="es-ES" sz="2400" dirty="0">
                <a:latin typeface="Verdana" pitchFamily="34" charset="0"/>
              </a:rPr>
              <a:t>….). Elegido por las grandes editoriales</a:t>
            </a:r>
          </a:p>
          <a:p>
            <a:pPr>
              <a:buFont typeface="Wingdings" pitchFamily="2" charset="2"/>
              <a:buNone/>
            </a:pPr>
            <a:endParaRPr lang="es-ES" altLang="es-ES" sz="2400" dirty="0">
              <a:latin typeface="Verdan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altLang="es-ES" sz="2400" dirty="0">
                <a:latin typeface="Verdana" pitchFamily="34" charset="0"/>
              </a:rPr>
              <a:t> Revistas de pago por publicación, cuyos artículos son todos OA </a:t>
            </a:r>
          </a:p>
          <a:p>
            <a:pPr>
              <a:buFont typeface="Wingdings" pitchFamily="2" charset="2"/>
              <a:buNone/>
            </a:pPr>
            <a:endParaRPr lang="es-ES" altLang="es-ES" sz="2400" dirty="0">
              <a:latin typeface="Verdana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altLang="es-ES" sz="2400" dirty="0">
                <a:latin typeface="Verdana" pitchFamily="34" charset="0"/>
              </a:rPr>
              <a:t> Modelo de revistas OA sin pago por publicación y copyright cedido a los autores (“ruta platino”)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03880" y="116632"/>
            <a:ext cx="7992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rgbClr val="FF0000"/>
                </a:solidFill>
              </a:rPr>
              <a:t>Modelos</a:t>
            </a:r>
            <a:endParaRPr lang="es-E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Med_headsquar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5459192" cy="125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Hindawi_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0000"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6672"/>
            <a:ext cx="1368896" cy="133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head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4" y="2132856"/>
            <a:ext cx="7419384" cy="92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highwire pres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12" y="3501008"/>
            <a:ext cx="4501545" cy="111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SciELO - Scientific Electronic Library Onli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05" y="3365902"/>
            <a:ext cx="2673750" cy="12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mj">
            <a:hlinkClick r:id="rId9" tooltip="Free Medical Journals - An Amedeo Servic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40" y="5174370"/>
            <a:ext cx="5398158" cy="90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7" descr="Revistas Científicas del CSIC">
            <a:hlinkClick r:id="rId11" tooltip="Revistas Científicas del CSIC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985" y="5670941"/>
            <a:ext cx="4073179" cy="81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94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upload.wikimedia.org/wikipedia/commons/0/06/DOAJ_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6" y="2171328"/>
            <a:ext cx="849930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62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trabajosrosa.files.wordpress.com/2014/06/greengold-e1402432508673.png?w=3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995936" y="855117"/>
            <a:ext cx="4536504" cy="53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79512" y="3140968"/>
            <a:ext cx="4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b="1" dirty="0" smtClean="0">
                <a:solidFill>
                  <a:srgbClr val="00B050"/>
                </a:solidFill>
              </a:rPr>
              <a:t>Ruta verde</a:t>
            </a:r>
            <a:endParaRPr lang="es-ES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6696744" cy="496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93844" y="5366712"/>
            <a:ext cx="896461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4000" dirty="0"/>
              <a:t>Repositorio, depósito, </a:t>
            </a:r>
            <a:r>
              <a:rPr lang="es-ES" altLang="es-ES" sz="4000" dirty="0" smtClean="0"/>
              <a:t>almacén, archivo... </a:t>
            </a:r>
            <a:r>
              <a:rPr lang="es-ES" altLang="es-ES" sz="4000" b="1" dirty="0"/>
              <a:t>Digital y abierto</a:t>
            </a:r>
          </a:p>
        </p:txBody>
      </p:sp>
    </p:spTree>
    <p:extLst>
      <p:ext uri="{BB962C8B-B14F-4D97-AF65-F5344CB8AC3E}">
        <p14:creationId xmlns:p14="http://schemas.microsoft.com/office/powerpoint/2010/main" val="350531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95288" y="476672"/>
            <a:ext cx="7345064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4000" b="1" dirty="0">
                <a:solidFill>
                  <a:srgbClr val="009900"/>
                </a:solidFill>
              </a:rPr>
              <a:t>Repositorios institucionales</a:t>
            </a:r>
          </a:p>
          <a:p>
            <a:pPr>
              <a:spcBef>
                <a:spcPct val="50000"/>
              </a:spcBef>
            </a:pPr>
            <a:r>
              <a:rPr lang="es-ES" altLang="es-ES" sz="4000" b="1" dirty="0"/>
              <a:t>		vs.</a:t>
            </a:r>
          </a:p>
          <a:p>
            <a:pPr>
              <a:spcBef>
                <a:spcPct val="50000"/>
              </a:spcBef>
            </a:pPr>
            <a:r>
              <a:rPr lang="es-ES" altLang="es-ES" sz="4000" b="1" dirty="0">
                <a:solidFill>
                  <a:srgbClr val="FF0000"/>
                </a:solidFill>
              </a:rPr>
              <a:t>Repositorios temáticos</a:t>
            </a:r>
          </a:p>
          <a:p>
            <a:pPr>
              <a:spcBef>
                <a:spcPct val="50000"/>
              </a:spcBef>
            </a:pPr>
            <a:r>
              <a:rPr lang="es-ES" altLang="es-ES" sz="4000" b="1" dirty="0"/>
              <a:t>		</a:t>
            </a:r>
            <a:r>
              <a:rPr lang="es-ES" altLang="es-ES" sz="4000" b="1" dirty="0" smtClean="0"/>
              <a:t>vs.</a:t>
            </a:r>
          </a:p>
          <a:p>
            <a:pPr>
              <a:spcBef>
                <a:spcPct val="50000"/>
              </a:spcBef>
            </a:pPr>
            <a:r>
              <a:rPr lang="es-ES" altLang="es-ES" sz="4000" b="1" dirty="0" smtClean="0">
                <a:solidFill>
                  <a:srgbClr val="FF9933"/>
                </a:solidFill>
              </a:rPr>
              <a:t>Repositorios </a:t>
            </a:r>
            <a:r>
              <a:rPr lang="es-ES" altLang="es-ES" sz="4000" b="1" dirty="0">
                <a:solidFill>
                  <a:srgbClr val="FF9933"/>
                </a:solidFill>
              </a:rPr>
              <a:t>centralizados</a:t>
            </a:r>
          </a:p>
          <a:p>
            <a:pPr>
              <a:spcBef>
                <a:spcPct val="50000"/>
              </a:spcBef>
            </a:pPr>
            <a:r>
              <a:rPr lang="es-ES" altLang="es-ES" sz="4000" b="1" dirty="0"/>
              <a:t>		vs.</a:t>
            </a:r>
          </a:p>
          <a:p>
            <a:pPr>
              <a:spcBef>
                <a:spcPct val="50000"/>
              </a:spcBef>
            </a:pPr>
            <a:r>
              <a:rPr lang="es-ES" altLang="es-ES" sz="4000" b="1" dirty="0">
                <a:solidFill>
                  <a:srgbClr val="0066FF"/>
                </a:solidFill>
              </a:rPr>
              <a:t>Recolectores…</a:t>
            </a:r>
          </a:p>
        </p:txBody>
      </p:sp>
      <p:pic>
        <p:nvPicPr>
          <p:cNvPr id="7" name="Picture 10" descr="interrogaci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5" y="1700808"/>
            <a:ext cx="3096345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4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600524" y="1121728"/>
            <a:ext cx="4176713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6000" b="1" dirty="0"/>
              <a:t>Acceso</a:t>
            </a:r>
          </a:p>
          <a:p>
            <a:pPr>
              <a:spcBef>
                <a:spcPct val="50000"/>
              </a:spcBef>
            </a:pPr>
            <a:r>
              <a:rPr lang="es-ES" altLang="es-ES" sz="6000" b="1" dirty="0"/>
              <a:t>Visibilidad</a:t>
            </a:r>
          </a:p>
          <a:p>
            <a:pPr>
              <a:spcBef>
                <a:spcPct val="50000"/>
              </a:spcBef>
            </a:pPr>
            <a:r>
              <a:rPr lang="es-ES" altLang="es-ES" sz="6000" b="1" dirty="0"/>
              <a:t>Uso</a:t>
            </a:r>
          </a:p>
          <a:p>
            <a:pPr>
              <a:spcBef>
                <a:spcPct val="50000"/>
              </a:spcBef>
            </a:pPr>
            <a:r>
              <a:rPr lang="es-ES" altLang="es-ES" sz="6000" b="1" dirty="0"/>
              <a:t>Impacto</a:t>
            </a:r>
          </a:p>
        </p:txBody>
      </p:sp>
      <p:pic>
        <p:nvPicPr>
          <p:cNvPr id="5" name="Picture 10" descr="fle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060" y="3386971"/>
            <a:ext cx="2232025" cy="222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07504" y="4413905"/>
            <a:ext cx="403244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7200" b="1" dirty="0" smtClean="0">
                <a:solidFill>
                  <a:srgbClr val="FF0000"/>
                </a:solidFill>
              </a:rPr>
              <a:t>Aumentar</a:t>
            </a:r>
            <a:endParaRPr lang="es-ES" altLang="es-ES" sz="7200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definicion.de/wp-content/uploads/2009/05/cientif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2971052" cy="255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52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Logo BUL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07624"/>
            <a:ext cx="7756940" cy="390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3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eciudadelanuevooccidente.wikispaces.com/file/view/historia.gif/387268610/histori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048672" cy="60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13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774700"/>
            <a:ext cx="5499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8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52229" name="2 CuadroTexto"/>
          <p:cNvSpPr txBox="1">
            <a:spLocks noChangeArrowheads="1"/>
          </p:cNvSpPr>
          <p:nvPr/>
        </p:nvSpPr>
        <p:spPr bwMode="auto">
          <a:xfrm>
            <a:off x="293688" y="35004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180138"/>
            <a:ext cx="192087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2" name="6 CuadroTexto"/>
          <p:cNvSpPr txBox="1">
            <a:spLocks noChangeArrowheads="1"/>
          </p:cNvSpPr>
          <p:nvPr/>
        </p:nvSpPr>
        <p:spPr bwMode="auto">
          <a:xfrm>
            <a:off x="2339975" y="6454775"/>
            <a:ext cx="680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2000" b="1"/>
              <a:t>Las fotos utilizadas han sido extraídas de Google Imágenes</a:t>
            </a:r>
          </a:p>
        </p:txBody>
      </p:sp>
    </p:spTree>
    <p:extLst>
      <p:ext uri="{BB962C8B-B14F-4D97-AF65-F5344CB8AC3E}">
        <p14:creationId xmlns:p14="http://schemas.microsoft.com/office/powerpoint/2010/main" val="185274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79550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600" b="1" dirty="0" smtClean="0">
                <a:solidFill>
                  <a:srgbClr val="FF0000"/>
                </a:solidFill>
              </a:rPr>
              <a:t>1975-1995</a:t>
            </a:r>
            <a:endParaRPr lang="es-ES" sz="96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31288" y="3168865"/>
            <a:ext cx="70567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 smtClean="0"/>
              <a:t>“El imperio de las revistas”</a:t>
            </a:r>
            <a:endParaRPr lang="es-ES" sz="8800" b="1" dirty="0"/>
          </a:p>
        </p:txBody>
      </p:sp>
      <p:pic>
        <p:nvPicPr>
          <p:cNvPr id="4098" name="Picture 2" descr="http://www.teleadhesivo.com/es/img/as564-jpg/folder/products-listado-merchanthover/vinilos-decorativos-casco-soldado-imperial-de-asal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1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4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755576" y="795506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600" b="1" dirty="0" smtClean="0">
                <a:solidFill>
                  <a:srgbClr val="FF0000"/>
                </a:solidFill>
              </a:rPr>
              <a:t>1995</a:t>
            </a:r>
            <a:endParaRPr lang="es-ES" sz="96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06136" y="3356992"/>
            <a:ext cx="70567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b="1" dirty="0" smtClean="0"/>
              <a:t>“Crisis de las revistas”</a:t>
            </a:r>
            <a:endParaRPr lang="es-ES" sz="8800" b="1" dirty="0"/>
          </a:p>
        </p:txBody>
      </p:sp>
      <p:pic>
        <p:nvPicPr>
          <p:cNvPr id="5122" name="Picture 2" descr="http://www.students4bestevidence.net/wp-content/uploads/2014/07/cri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3512"/>
            <a:ext cx="455295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35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pi.ning.com/files/fD9AJ*g4L*kkPOgcSV92jv7eZxwaRkN-H8OVPFwOGyBvSiBWfAim2RWQp7IKKrJX0*Z6UaIZR5nIR6eJdgzd-kslQj6KJRWD/OA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8134203" cy="294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0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6"/>
          <p:cNvSpPr txBox="1">
            <a:spLocks noChangeArrowheads="1"/>
          </p:cNvSpPr>
          <p:nvPr/>
        </p:nvSpPr>
        <p:spPr bwMode="auto">
          <a:xfrm>
            <a:off x="395536" y="188640"/>
            <a:ext cx="806489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8800" b="1" dirty="0"/>
              <a:t>LAS TRES Bs</a:t>
            </a:r>
          </a:p>
        </p:txBody>
      </p:sp>
      <p:sp>
        <p:nvSpPr>
          <p:cNvPr id="4" name="Text Box 172"/>
          <p:cNvSpPr txBox="1">
            <a:spLocks noChangeArrowheads="1"/>
          </p:cNvSpPr>
          <p:nvPr/>
        </p:nvSpPr>
        <p:spPr bwMode="auto">
          <a:xfrm>
            <a:off x="393224" y="1894180"/>
            <a:ext cx="856895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s-ES" altLang="es-ES" sz="4800" dirty="0"/>
              <a:t>Declaración de </a:t>
            </a:r>
            <a:r>
              <a:rPr lang="es-ES" altLang="es-ES" sz="4800" b="1" dirty="0"/>
              <a:t>Budapest</a:t>
            </a:r>
            <a:r>
              <a:rPr lang="es-ES" altLang="es-ES" sz="4800" dirty="0"/>
              <a:t> (2002)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altLang="es-ES" sz="4800" dirty="0"/>
              <a:t>Declaración de </a:t>
            </a:r>
            <a:r>
              <a:rPr lang="es-ES" altLang="es-ES" sz="4800" b="1" dirty="0" err="1"/>
              <a:t>Bethesda</a:t>
            </a:r>
            <a:r>
              <a:rPr lang="es-ES" altLang="es-ES" sz="4800" dirty="0"/>
              <a:t> (2003)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altLang="es-ES" sz="4800" dirty="0"/>
              <a:t>Declaración de </a:t>
            </a:r>
            <a:r>
              <a:rPr lang="es-ES" altLang="es-ES" sz="4800" b="1" dirty="0"/>
              <a:t>Berlín</a:t>
            </a:r>
            <a:r>
              <a:rPr lang="es-ES" altLang="es-ES" sz="4800" dirty="0"/>
              <a:t> (2003)</a:t>
            </a:r>
          </a:p>
        </p:txBody>
      </p:sp>
      <p:pic>
        <p:nvPicPr>
          <p:cNvPr id="5" name="Picture 174" descr="vuelos-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941168"/>
            <a:ext cx="2592065" cy="169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6" descr="inter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868099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8" descr="ANd9GcQ8SBUVYfQx8Q9Q9icUHY127q_HpqTTjZYobio1Ft0Vklop9r_T&amp;t=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415" y="5190145"/>
            <a:ext cx="1100229" cy="122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91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4 CuadroTexto"/>
          <p:cNvSpPr txBox="1">
            <a:spLocks noChangeArrowheads="1"/>
          </p:cNvSpPr>
          <p:nvPr/>
        </p:nvSpPr>
        <p:spPr bwMode="auto">
          <a:xfrm>
            <a:off x="2916238" y="2195513"/>
            <a:ext cx="587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8" y="260648"/>
            <a:ext cx="21050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1 Rectángulo"/>
          <p:cNvSpPr>
            <a:spLocks noChangeArrowheads="1"/>
          </p:cNvSpPr>
          <p:nvPr/>
        </p:nvSpPr>
        <p:spPr bwMode="auto">
          <a:xfrm>
            <a:off x="1145514" y="5725636"/>
            <a:ext cx="7488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b="1" dirty="0">
                <a:hlinkClick r:id="rId4"/>
              </a:rPr>
              <a:t>http://www.youtube.com/watch?v=y9Jh_GffRPU</a:t>
            </a:r>
            <a:endParaRPr lang="es-ES" altLang="es-ES" sz="28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2267100" y="429623"/>
            <a:ext cx="61926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/>
              <a:t>¿Qué es el Open Access?</a:t>
            </a:r>
            <a:endParaRPr lang="es-ES" sz="6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784880" y="2841625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/>
              <a:t>Acceso inmediato, sin restricciones (económicas, legales y técnicas) a material digital de carácter científico y educativo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3270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4 CuadroTexto"/>
          <p:cNvSpPr txBox="1">
            <a:spLocks noChangeArrowheads="1"/>
          </p:cNvSpPr>
          <p:nvPr/>
        </p:nvSpPr>
        <p:spPr bwMode="auto">
          <a:xfrm>
            <a:off x="2916238" y="2195513"/>
            <a:ext cx="587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</p:txBody>
      </p:sp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2792006"/>
            <a:ext cx="2536031" cy="236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077150"/>
            <a:ext cx="2060054" cy="208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4" y="3212977"/>
            <a:ext cx="2563539" cy="194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7"/>
            <a:ext cx="3512963" cy="156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74" y="5233195"/>
            <a:ext cx="3237550" cy="162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5373218"/>
            <a:ext cx="3458840" cy="136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57632" y="643241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/>
              <a:t>Paradoja del sistema de comunicación científica</a:t>
            </a:r>
            <a:r>
              <a:rPr lang="es-ES" sz="4000" dirty="0" smtClean="0"/>
              <a:t>: el productor de información es quién la consume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2612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520</Words>
  <Application>Microsoft Office PowerPoint</Application>
  <PresentationFormat>Presentación en pantalla (4:3)</PresentationFormat>
  <Paragraphs>88</Paragraphs>
  <Slides>30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57</cp:revision>
  <dcterms:created xsi:type="dcterms:W3CDTF">2016-04-20T08:48:35Z</dcterms:created>
  <dcterms:modified xsi:type="dcterms:W3CDTF">2016-04-20T17:30:03Z</dcterms:modified>
</cp:coreProperties>
</file>