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70" r:id="rId2"/>
    <p:sldMasterId id="2147483872" r:id="rId3"/>
  </p:sldMasterIdLst>
  <p:notesMasterIdLst>
    <p:notesMasterId r:id="rId11"/>
  </p:notesMasterIdLst>
  <p:handoutMasterIdLst>
    <p:handoutMasterId r:id="rId12"/>
  </p:handoutMasterIdLst>
  <p:sldIdLst>
    <p:sldId id="299" r:id="rId4"/>
    <p:sldId id="302" r:id="rId5"/>
    <p:sldId id="304" r:id="rId6"/>
    <p:sldId id="303" r:id="rId7"/>
    <p:sldId id="305" r:id="rId8"/>
    <p:sldId id="306" r:id="rId9"/>
    <p:sldId id="309" r:id="rId10"/>
  </p:sldIdLst>
  <p:sldSz cx="9144000" cy="6858000" type="screen4x3"/>
  <p:notesSz cx="6669088" cy="988536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4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E6E6"/>
    <a:srgbClr val="CC66FF"/>
    <a:srgbClr val="6600CC"/>
    <a:srgbClr val="CC0000"/>
    <a:srgbClr val="FF9900"/>
    <a:srgbClr val="7979FF"/>
    <a:srgbClr val="616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4671" autoAdjust="0"/>
  </p:normalViewPr>
  <p:slideViewPr>
    <p:cSldViewPr>
      <p:cViewPr varScale="1">
        <p:scale>
          <a:sx n="65" d="100"/>
          <a:sy n="65" d="100"/>
        </p:scale>
        <p:origin x="130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1928" y="24"/>
      </p:cViewPr>
      <p:guideLst>
        <p:guide orient="horz" pos="3114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1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00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3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3900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ED3984E-336B-4F63-A202-1A2A6F80190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41363"/>
            <a:ext cx="4941888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95825"/>
            <a:ext cx="533558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150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00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90063"/>
            <a:ext cx="288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0E22C1C-4425-479F-8C7C-25E011216AC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9A8C5D-91FC-4E3E-BEE0-32B498E189EA}" type="slidenum">
              <a:rPr lang="es-ES" altLang="es-ES" sz="1300"/>
              <a:pPr/>
              <a:t>1</a:t>
            </a:fld>
            <a:endParaRPr lang="es-ES" altLang="es-ES" sz="13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443681-5C9E-4019-A7A6-52DDB195B0A9}" type="slidenum">
              <a:rPr lang="es-ES" altLang="es-ES" sz="1300"/>
              <a:pPr/>
              <a:t>2</a:t>
            </a:fld>
            <a:endParaRPr lang="es-ES" altLang="es-ES" sz="13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AFBA70-25AA-4A1B-9495-D1CC9A558F3F}" type="slidenum">
              <a:rPr lang="es-ES" altLang="es-ES" sz="1300"/>
              <a:pPr/>
              <a:t>3</a:t>
            </a:fld>
            <a:endParaRPr lang="es-ES" altLang="es-ES" sz="13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5B3548-B537-42CE-91FD-6A6092A37A54}" type="slidenum">
              <a:rPr lang="es-ES" altLang="es-ES" sz="1300"/>
              <a:pPr/>
              <a:t>4</a:t>
            </a:fld>
            <a:endParaRPr lang="es-ES" altLang="es-ES" sz="13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95E34C-2D8B-4110-A068-EB5A7D0726D9}" type="slidenum">
              <a:rPr lang="es-ES" altLang="es-ES" sz="1300"/>
              <a:pPr/>
              <a:t>5</a:t>
            </a:fld>
            <a:endParaRPr lang="es-ES" altLang="es-ES" sz="13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357329-9C0D-4926-839A-0259ABC183F2}" type="slidenum">
              <a:rPr lang="es-ES" altLang="es-ES" sz="1300"/>
              <a:pPr/>
              <a:t>6</a:t>
            </a:fld>
            <a:endParaRPr lang="es-ES" altLang="es-ES" sz="13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a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557338"/>
            <a:ext cx="7772400" cy="2016125"/>
          </a:xfrm>
        </p:spPr>
        <p:txBody>
          <a:bodyPr anchor="ctr"/>
          <a:lstStyle>
            <a:lvl1pPr algn="ctr">
              <a:defRPr sz="3200" b="1"/>
            </a:lvl1pPr>
          </a:lstStyle>
          <a:p>
            <a:r>
              <a:rPr lang="pt-BR"/>
              <a:t>XVI Asamblea Anual de REBIUN </a:t>
            </a: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49725"/>
            <a:ext cx="7561263" cy="1489075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800000"/>
                </a:solidFill>
                <a:latin typeface="Arial Rounded MT Bold" pitchFamily="34" charset="0"/>
              </a:defRPr>
            </a:lvl1pPr>
          </a:lstStyle>
          <a:p>
            <a:r>
              <a:rPr lang="es-ES_tradnl" dirty="0"/>
              <a:t>GRUPO DE TRABAJO: </a:t>
            </a:r>
            <a:endParaRPr lang="es-ES" dirty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23D3-84A5-4794-A744-252B78432ED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908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C1849B-EB00-4C44-8CC9-20C800CA2B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046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63005-E966-4390-9F82-F98387E1467B}" type="datetimeFigureOut">
              <a:rPr lang="es-ES"/>
              <a:pPr>
                <a:defRPr/>
              </a:pPr>
              <a:t>25/10/2018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E424-70DA-45B7-BD28-4C6358EBC2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49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560638"/>
            <a:ext cx="18351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8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2500" y="2571674"/>
            <a:ext cx="4247852" cy="1477328"/>
          </a:xfrm>
        </p:spPr>
        <p:txBody>
          <a:bodyPr>
            <a:sp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7149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ILLA CON SUB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92500" y="2558312"/>
            <a:ext cx="4753297" cy="1015663"/>
          </a:xfrm>
        </p:spPr>
        <p:txBody>
          <a:bodyPr>
            <a:sp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492500" y="3789040"/>
            <a:ext cx="4753297" cy="646331"/>
          </a:xfrm>
        </p:spPr>
        <p:txBody>
          <a:bodyPr>
            <a:sp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395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uca.es/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125538"/>
            <a:ext cx="72834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2708275"/>
            <a:ext cx="728345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28A7C6E-BA97-41FE-BF11-8B23E9B4886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031" name="Text Box 13">
            <a:extLst/>
          </p:cNvPr>
          <p:cNvSpPr txBox="1">
            <a:spLocks noChangeArrowheads="1"/>
          </p:cNvSpPr>
          <p:nvPr userDrawn="1"/>
        </p:nvSpPr>
        <p:spPr bwMode="auto">
          <a:xfrm>
            <a:off x="1331913" y="333375"/>
            <a:ext cx="7812087" cy="6873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buFontTx/>
              <a:buAutoNum type="arabicPeriod" startAt="2"/>
              <a:defRPr/>
            </a:pPr>
            <a:endParaRPr lang="es-ES" sz="1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defRPr/>
            </a:pPr>
            <a:endParaRPr lang="es-ES"/>
          </a:p>
        </p:txBody>
      </p:sp>
      <p:pic>
        <p:nvPicPr>
          <p:cNvPr id="1032" name="Picture 46" descr="punto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715963"/>
            <a:ext cx="20574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50" r:id="rId2"/>
    <p:sldLayoutId id="214748405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ndara" panose="020E05020303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ndara" panose="020E05020303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ndara" panose="020E05020303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ndara" panose="020E05020303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ndara" panose="020E05020303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ndara" panose="020E05020303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ndara" panose="020E05020303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ndara" panose="020E05020303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1 Rectángulo"/>
          <p:cNvSpPr>
            <a:spLocks noChangeArrowheads="1"/>
          </p:cNvSpPr>
          <p:nvPr/>
        </p:nvSpPr>
        <p:spPr bwMode="auto">
          <a:xfrm>
            <a:off x="285750" y="1874838"/>
            <a:ext cx="83534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6600">
                <a:latin typeface="Chiller" panose="04020404031007020602" pitchFamily="82" charset="0"/>
              </a:rPr>
              <a:t>Gamificando el aprendizaje desde la biblioteca</a:t>
            </a:r>
            <a:r>
              <a:rPr lang="es-ES" altLang="es-ES" sz="6600" b="1">
                <a:latin typeface="Chiller" panose="04020404031007020602" pitchFamily="82" charset="0"/>
              </a:rPr>
              <a:t> </a:t>
            </a:r>
          </a:p>
        </p:txBody>
      </p:sp>
      <p:pic>
        <p:nvPicPr>
          <p:cNvPr id="8196" name="Picture 5" descr="C:\Users\Usuario\Desktop\Logo bt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9538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2 CuadroTexto"/>
          <p:cNvSpPr txBox="1">
            <a:spLocks noChangeArrowheads="1"/>
          </p:cNvSpPr>
          <p:nvPr/>
        </p:nvSpPr>
        <p:spPr bwMode="auto">
          <a:xfrm>
            <a:off x="3995738" y="4652963"/>
            <a:ext cx="46434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3200">
                <a:latin typeface="Chiller" panose="04020404031007020602" pitchFamily="82" charset="0"/>
              </a:rPr>
              <a:t>Luis I. Martínez Casado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altLang="es-ES" sz="3200">
                <a:latin typeface="Chiller" panose="04020404031007020602" pitchFamily="82" charset="0"/>
              </a:rPr>
              <a:t>Leticia Barrionuevo</a:t>
            </a:r>
          </a:p>
        </p:txBody>
      </p:sp>
      <p:pic>
        <p:nvPicPr>
          <p:cNvPr id="8198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00550"/>
            <a:ext cx="42481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428625" y="4221163"/>
            <a:ext cx="82438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9600" b="1">
                <a:latin typeface="Chiller" panose="04020404031007020602" pitchFamily="82" charset="0"/>
              </a:rPr>
              <a:t>¿Juegas con nosotros?</a:t>
            </a:r>
          </a:p>
        </p:txBody>
      </p:sp>
      <p:pic>
        <p:nvPicPr>
          <p:cNvPr id="1024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76250"/>
            <a:ext cx="58324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Resultado de imagen de objetiv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113338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125413" y="2997200"/>
            <a:ext cx="88931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6000">
                <a:latin typeface="Chiller" panose="04020404031007020602" pitchFamily="82" charset="0"/>
              </a:rPr>
              <a:t>Descubrir los nombres de diferentes </a:t>
            </a:r>
            <a:r>
              <a:rPr lang="es-ES" altLang="es-ES" sz="6000" b="1">
                <a:latin typeface="Chiller" panose="04020404031007020602" pitchFamily="82" charset="0"/>
              </a:rPr>
              <a:t>servicios digitales </a:t>
            </a:r>
            <a:r>
              <a:rPr lang="es-ES" altLang="es-ES" sz="6000">
                <a:latin typeface="Chiller" panose="04020404031007020602" pitchFamily="82" charset="0"/>
              </a:rPr>
              <a:t>proporcionados por bibliotecas universitarias españolas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Resultado de imagen de reg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9" b="26067"/>
          <a:stretch>
            <a:fillRect/>
          </a:stretch>
        </p:blipFill>
        <p:spPr bwMode="auto">
          <a:xfrm>
            <a:off x="1763713" y="188913"/>
            <a:ext cx="4738687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25413" y="3617913"/>
            <a:ext cx="8893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9600">
                <a:latin typeface="Chiller" panose="04020404031007020602" pitchFamily="82" charset="0"/>
              </a:rPr>
              <a:t>Tres juegos</a:t>
            </a:r>
          </a:p>
        </p:txBody>
      </p:sp>
      <p:pic>
        <p:nvPicPr>
          <p:cNvPr id="87044" name="Picture 4" descr="Resultado de imagen de ojo dibujo azu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3421063"/>
            <a:ext cx="3921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C:\Users\Usuario\Desktop\PROYECTO BIBLIOTECA\Innovación y e-servicios\GTREBIUN\Workshop Sevilla\colo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35125"/>
            <a:ext cx="489585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>
            <a:spLocks noChangeArrowheads="1"/>
          </p:cNvSpPr>
          <p:nvPr/>
        </p:nvSpPr>
        <p:spPr bwMode="auto">
          <a:xfrm>
            <a:off x="395288" y="127000"/>
            <a:ext cx="73771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8800">
                <a:latin typeface="Chiller" panose="04020404031007020602" pitchFamily="82" charset="0"/>
              </a:rPr>
              <a:t>tres soluciones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188913"/>
            <a:ext cx="398462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ld Fashioned Grainy 10 second Movie Film Countdown Timer HD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9976" y="1117020"/>
            <a:ext cx="5220072" cy="2936291"/>
          </a:xfrm>
          <a:prstGeom prst="rect">
            <a:avLst/>
          </a:prstGeom>
        </p:spPr>
      </p:pic>
      <p:pic>
        <p:nvPicPr>
          <p:cNvPr id="6" name="Imagen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3938"/>
            <a:ext cx="9144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1258888" y="4191000"/>
            <a:ext cx="72739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12000" b="1" dirty="0">
                <a:latin typeface="Chiller" panose="04020404031007020602" pitchFamily="82" charset="0"/>
              </a:rPr>
              <a:t>Buena suerte</a:t>
            </a:r>
          </a:p>
        </p:txBody>
      </p:sp>
    </p:spTree>
    <p:extLst>
      <p:ext uri="{BB962C8B-B14F-4D97-AF65-F5344CB8AC3E}">
        <p14:creationId xmlns:p14="http://schemas.microsoft.com/office/powerpoint/2010/main" val="212981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CRUE">
      <a:dk1>
        <a:srgbClr val="FFFFFF"/>
      </a:dk1>
      <a:lt1>
        <a:srgbClr val="938D76"/>
      </a:lt1>
      <a:dk2>
        <a:srgbClr val="FFFFFF"/>
      </a:dk2>
      <a:lt2>
        <a:srgbClr val="938D76"/>
      </a:lt2>
      <a:accent1>
        <a:srgbClr val="E2A100"/>
      </a:accent1>
      <a:accent2>
        <a:srgbClr val="E11F1D"/>
      </a:accent2>
      <a:accent3>
        <a:srgbClr val="407BAC"/>
      </a:accent3>
      <a:accent4>
        <a:srgbClr val="938D76"/>
      </a:accent4>
      <a:accent5>
        <a:srgbClr val="DC6C36"/>
      </a:accent5>
      <a:accent6>
        <a:srgbClr val="000000"/>
      </a:accent6>
      <a:hlink>
        <a:srgbClr val="938D7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CRUE">
      <a:dk1>
        <a:srgbClr val="FFFFFF"/>
      </a:dk1>
      <a:lt1>
        <a:srgbClr val="938D76"/>
      </a:lt1>
      <a:dk2>
        <a:srgbClr val="FFFFFF"/>
      </a:dk2>
      <a:lt2>
        <a:srgbClr val="938D76"/>
      </a:lt2>
      <a:accent1>
        <a:srgbClr val="E2A100"/>
      </a:accent1>
      <a:accent2>
        <a:srgbClr val="E11F1D"/>
      </a:accent2>
      <a:accent3>
        <a:srgbClr val="407BAC"/>
      </a:accent3>
      <a:accent4>
        <a:srgbClr val="938D76"/>
      </a:accent4>
      <a:accent5>
        <a:srgbClr val="DC6C36"/>
      </a:accent5>
      <a:accent6>
        <a:srgbClr val="000000"/>
      </a:accent6>
      <a:hlink>
        <a:srgbClr val="938D7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7953</TotalTime>
  <Words>42</Words>
  <Application>Microsoft Office PowerPoint</Application>
  <PresentationFormat>Presentación en pantalla (4:3)</PresentationFormat>
  <Paragraphs>14</Paragraphs>
  <Slides>7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MS PGothic</vt:lpstr>
      <vt:lpstr>MS PGothic</vt:lpstr>
      <vt:lpstr>Arial</vt:lpstr>
      <vt:lpstr>Arial Rounded MT Bold</vt:lpstr>
      <vt:lpstr>Calibri</vt:lpstr>
      <vt:lpstr>Candara</vt:lpstr>
      <vt:lpstr>Chiller</vt:lpstr>
      <vt:lpstr>Times New Roman</vt:lpstr>
      <vt:lpstr>Diseño predeterminado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 ASAMBLEA ZARAGOZA NOVIEMBRE 2013</dc:title>
  <dc:creator>Antonio Moreno Cañizares</dc:creator>
  <cp:lastModifiedBy>Leticia Barrionuevo</cp:lastModifiedBy>
  <cp:revision>557</cp:revision>
  <dcterms:created xsi:type="dcterms:W3CDTF">2007-10-25T12:43:56Z</dcterms:created>
  <dcterms:modified xsi:type="dcterms:W3CDTF">2018-10-25T10:20:31Z</dcterms:modified>
</cp:coreProperties>
</file>