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sldIdLst>
    <p:sldId id="256" r:id="rId3"/>
    <p:sldId id="262" r:id="rId4"/>
    <p:sldId id="399" r:id="rId5"/>
    <p:sldId id="391" r:id="rId6"/>
    <p:sldId id="394" r:id="rId7"/>
    <p:sldId id="406" r:id="rId8"/>
    <p:sldId id="396" r:id="rId9"/>
    <p:sldId id="393" r:id="rId10"/>
    <p:sldId id="395" r:id="rId11"/>
    <p:sldId id="401" r:id="rId12"/>
    <p:sldId id="402" r:id="rId13"/>
    <p:sldId id="397" r:id="rId14"/>
    <p:sldId id="404" r:id="rId15"/>
    <p:sldId id="405" r:id="rId16"/>
    <p:sldId id="407" r:id="rId17"/>
    <p:sldId id="373" r:id="rId18"/>
    <p:sldId id="409" r:id="rId19"/>
    <p:sldId id="410" r:id="rId20"/>
    <p:sldId id="411" r:id="rId21"/>
    <p:sldId id="412" r:id="rId22"/>
    <p:sldId id="385" r:id="rId23"/>
    <p:sldId id="413" r:id="rId24"/>
    <p:sldId id="414" r:id="rId25"/>
    <p:sldId id="417" r:id="rId26"/>
    <p:sldId id="418" r:id="rId27"/>
    <p:sldId id="419" r:id="rId28"/>
    <p:sldId id="420" r:id="rId29"/>
    <p:sldId id="421" r:id="rId30"/>
    <p:sldId id="422" r:id="rId31"/>
    <p:sldId id="259" r:id="rId32"/>
    <p:sldId id="408" r:id="rId33"/>
    <p:sldId id="314" r:id="rId3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1" autoAdjust="0"/>
    <p:restoredTop sz="94660"/>
  </p:normalViewPr>
  <p:slideViewPr>
    <p:cSldViewPr>
      <p:cViewPr varScale="1">
        <p:scale>
          <a:sx n="76" d="100"/>
          <a:sy n="76" d="100"/>
        </p:scale>
        <p:origin x="96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61514-8A03-4F08-9C90-BCE87332E0DB}" type="datetimeFigureOut">
              <a:rPr lang="es-ES" smtClean="0"/>
              <a:t>20/10/2021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9AFAB-4F89-4870-A3BF-DA34132CE5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5151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A7493225-B95B-4575-8CBF-E1F7BE38D212}" type="slidenum">
              <a:rPr lang="es-ES" altLang="es-ES" smtClean="0"/>
              <a:pPr eaLnBrk="1" hangingPunct="1"/>
              <a:t>32</a:t>
            </a:fld>
            <a:endParaRPr lang="es-ES" alt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573CC-4237-4BD3-80A2-D12DF6B4DAEE}" type="datetimeFigureOut">
              <a:rPr lang="es-ES" smtClean="0"/>
              <a:t>20/10/2021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59DB-1639-4EA0-9C07-3C7E3758F1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2529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573CC-4237-4BD3-80A2-D12DF6B4DAEE}" type="datetimeFigureOut">
              <a:rPr lang="es-ES" smtClean="0"/>
              <a:t>20/10/2021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59DB-1639-4EA0-9C07-3C7E3758F1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731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573CC-4237-4BD3-80A2-D12DF6B4DAEE}" type="datetimeFigureOut">
              <a:rPr lang="es-ES" smtClean="0"/>
              <a:t>20/10/2021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59DB-1639-4EA0-9C07-3C7E3758F1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9353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3FB93-7779-41F1-9D8F-2B25E1569FCC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F5EE98-5C0B-4A4B-B616-E104ECDC89FF}" type="slidenum">
              <a:rPr kumimoji="0" lang="es-E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25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3FB93-7779-41F1-9D8F-2B25E1569FCC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F5EE98-5C0B-4A4B-B616-E104ECDC89FF}" type="slidenum">
              <a:rPr kumimoji="0" lang="es-E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72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3FB93-7779-41F1-9D8F-2B25E1569FCC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F5EE98-5C0B-4A4B-B616-E104ECDC89FF}" type="slidenum">
              <a:rPr kumimoji="0" lang="es-E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423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3FB93-7779-41F1-9D8F-2B25E1569FCC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F5EE98-5C0B-4A4B-B616-E104ECDC89FF}" type="slidenum">
              <a:rPr kumimoji="0" lang="es-E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781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3FB93-7779-41F1-9D8F-2B25E1569FCC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F5EE98-5C0B-4A4B-B616-E104ECDC89FF}" type="slidenum">
              <a:rPr kumimoji="0" lang="es-E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505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3FB93-7779-41F1-9D8F-2B25E1569FCC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F5EE98-5C0B-4A4B-B616-E104ECDC89FF}" type="slidenum">
              <a:rPr kumimoji="0" lang="es-E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211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3FB93-7779-41F1-9D8F-2B25E1569FCC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F5EE98-5C0B-4A4B-B616-E104ECDC89FF}" type="slidenum">
              <a:rPr kumimoji="0" lang="es-E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436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3FB93-7779-41F1-9D8F-2B25E1569FCC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F5EE98-5C0B-4A4B-B616-E104ECDC89FF}" type="slidenum">
              <a:rPr kumimoji="0" lang="es-E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69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573CC-4237-4BD3-80A2-D12DF6B4DAEE}" type="datetimeFigureOut">
              <a:rPr lang="es-ES" smtClean="0"/>
              <a:t>20/10/2021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59DB-1639-4EA0-9C07-3C7E3758F1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7194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3FB93-7779-41F1-9D8F-2B25E1569FCC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F5EE98-5C0B-4A4B-B616-E104ECDC89FF}" type="slidenum">
              <a:rPr kumimoji="0" lang="es-E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942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3FB93-7779-41F1-9D8F-2B25E1569FCC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F5EE98-5C0B-4A4B-B616-E104ECDC89FF}" type="slidenum">
              <a:rPr kumimoji="0" lang="es-E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754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3FB93-7779-41F1-9D8F-2B25E1569FCC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F5EE98-5C0B-4A4B-B616-E104ECDC89FF}" type="slidenum">
              <a:rPr kumimoji="0" lang="es-E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440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573CC-4237-4BD3-80A2-D12DF6B4DAEE}" type="datetimeFigureOut">
              <a:rPr lang="es-ES" smtClean="0"/>
              <a:t>20/10/2021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59DB-1639-4EA0-9C07-3C7E3758F1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8224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573CC-4237-4BD3-80A2-D12DF6B4DAEE}" type="datetimeFigureOut">
              <a:rPr lang="es-ES" smtClean="0"/>
              <a:t>20/10/2021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59DB-1639-4EA0-9C07-3C7E3758F1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3160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573CC-4237-4BD3-80A2-D12DF6B4DAEE}" type="datetimeFigureOut">
              <a:rPr lang="es-ES" smtClean="0"/>
              <a:t>20/10/2021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59DB-1639-4EA0-9C07-3C7E3758F1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7411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573CC-4237-4BD3-80A2-D12DF6B4DAEE}" type="datetimeFigureOut">
              <a:rPr lang="es-ES" smtClean="0"/>
              <a:t>20/10/2021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59DB-1639-4EA0-9C07-3C7E3758F1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856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573CC-4237-4BD3-80A2-D12DF6B4DAEE}" type="datetimeFigureOut">
              <a:rPr lang="es-ES" smtClean="0"/>
              <a:t>20/10/2021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59DB-1639-4EA0-9C07-3C7E3758F1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2428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573CC-4237-4BD3-80A2-D12DF6B4DAEE}" type="datetimeFigureOut">
              <a:rPr lang="es-ES" smtClean="0"/>
              <a:t>20/10/2021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59DB-1639-4EA0-9C07-3C7E3758F1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9044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573CC-4237-4BD3-80A2-D12DF6B4DAEE}" type="datetimeFigureOut">
              <a:rPr lang="es-ES" smtClean="0"/>
              <a:t>20/10/2021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59DB-1639-4EA0-9C07-3C7E3758F1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7441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573CC-4237-4BD3-80A2-D12DF6B4DAEE}" type="datetimeFigureOut">
              <a:rPr lang="es-ES" smtClean="0"/>
              <a:t>20/10/2021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659DB-1639-4EA0-9C07-3C7E3758F1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964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3FB93-7779-41F1-9D8F-2B25E1569FCC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20/10/2021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F5EE98-5C0B-4A4B-B616-E104ECDC89FF}" type="slidenum">
              <a:rPr kumimoji="0" lang="es-E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4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buffl@unileon.e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tucerticyl.es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hyperlink" Target="https://ec.europa.eu/eusurvey/runner/DigCompEdu-H-ES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5310046" y="5293663"/>
            <a:ext cx="3600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 smtClean="0"/>
              <a:t>Leticia Barrionuevo</a:t>
            </a:r>
          </a:p>
          <a:p>
            <a:pPr algn="r"/>
            <a:r>
              <a:rPr lang="es-ES" dirty="0" smtClean="0"/>
              <a:t>Biblioteca Universidad de León</a:t>
            </a:r>
          </a:p>
          <a:p>
            <a:pPr algn="r"/>
            <a:r>
              <a:rPr lang="es-ES" dirty="0" smtClean="0">
                <a:hlinkClick r:id="rId2"/>
              </a:rPr>
              <a:t>buffl@unileon.es</a:t>
            </a:r>
            <a:endParaRPr lang="es-ES" dirty="0" smtClean="0"/>
          </a:p>
          <a:p>
            <a:pPr algn="r"/>
            <a:r>
              <a:rPr lang="es-ES" dirty="0" smtClean="0"/>
              <a:t>Ext.1004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-756592" y="2724018"/>
            <a:ext cx="86212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6600" dirty="0"/>
          </a:p>
        </p:txBody>
      </p:sp>
      <p:pic>
        <p:nvPicPr>
          <p:cNvPr id="9" name="Picture 4" descr="C:\Users\Usuario\Desktop\Logo bt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51520" y="2947233"/>
            <a:ext cx="83529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5400" dirty="0" smtClean="0"/>
              <a:t>Cómo pasar de un entorno </a:t>
            </a:r>
            <a:r>
              <a:rPr lang="es-ES" sz="5400" dirty="0" smtClean="0">
                <a:solidFill>
                  <a:srgbClr val="009999"/>
                </a:solidFill>
              </a:rPr>
              <a:t>analógico</a:t>
            </a:r>
            <a:r>
              <a:rPr lang="es-ES" sz="5400" dirty="0" smtClean="0"/>
              <a:t> a uno </a:t>
            </a:r>
            <a:r>
              <a:rPr lang="es-ES" sz="5400" dirty="0" smtClean="0">
                <a:solidFill>
                  <a:srgbClr val="CC0000"/>
                </a:solidFill>
              </a:rPr>
              <a:t>digital </a:t>
            </a:r>
            <a:r>
              <a:rPr lang="es-ES" sz="5400" dirty="0" smtClean="0"/>
              <a:t>en docencia</a:t>
            </a:r>
            <a:endParaRPr lang="es-ES" sz="5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270889"/>
            <a:ext cx="3443580" cy="250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8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33"/>
            <a:ext cx="9144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6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1016" y="764704"/>
            <a:ext cx="914501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600" dirty="0" smtClean="0">
                <a:latin typeface="OpenSans-Regular"/>
              </a:rPr>
              <a:t>marco </a:t>
            </a:r>
            <a:r>
              <a:rPr lang="es-ES" sz="3600" dirty="0">
                <a:latin typeface="OpenSans-Regular"/>
              </a:rPr>
              <a:t>europeo de competencias digitales que está orientado a la identificación y validación, a escala europea, de los componentes clave de la competencia </a:t>
            </a:r>
            <a:r>
              <a:rPr lang="es-ES" sz="3600" dirty="0" smtClean="0">
                <a:latin typeface="OpenSans-Regular"/>
              </a:rPr>
              <a:t>digital: </a:t>
            </a:r>
          </a:p>
          <a:p>
            <a:pPr algn="just"/>
            <a:endParaRPr lang="es-ES" sz="3600" dirty="0" smtClean="0">
              <a:latin typeface="OpenSans-Regular"/>
            </a:endParaRPr>
          </a:p>
          <a:p>
            <a:pPr algn="just"/>
            <a:endParaRPr lang="es-ES" sz="3600" dirty="0" smtClean="0">
              <a:latin typeface="OpenSans-Regular"/>
            </a:endParaRPr>
          </a:p>
          <a:p>
            <a:pPr algn="ctr"/>
            <a:r>
              <a:rPr lang="es-ES" sz="3600" b="1" dirty="0" smtClean="0">
                <a:latin typeface="OpenSans-Regular"/>
              </a:rPr>
              <a:t>identificar </a:t>
            </a:r>
            <a:r>
              <a:rPr lang="es-ES" sz="3600" b="1" dirty="0">
                <a:latin typeface="OpenSans-Regular"/>
              </a:rPr>
              <a:t>los conocimientos, habilidades y actitudes necesarias para ser digitalmente </a:t>
            </a:r>
            <a:r>
              <a:rPr lang="es-ES" sz="3600" b="1" dirty="0" smtClean="0">
                <a:latin typeface="OpenSans-Regular"/>
              </a:rPr>
              <a:t>competente</a:t>
            </a:r>
          </a:p>
          <a:p>
            <a:pPr algn="just"/>
            <a:endParaRPr lang="es-ES" sz="1400" dirty="0">
              <a:solidFill>
                <a:srgbClr val="777777"/>
              </a:solidFill>
              <a:latin typeface="OpenSans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1614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584" y="692696"/>
            <a:ext cx="914501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1400" dirty="0">
              <a:solidFill>
                <a:srgbClr val="777777"/>
              </a:solidFill>
              <a:latin typeface="OpenSans-Regular"/>
            </a:endParaRPr>
          </a:p>
          <a:p>
            <a:pPr algn="just"/>
            <a:r>
              <a:rPr lang="es-ES" sz="3600" dirty="0">
                <a:latin typeface="OpenSans-Regular"/>
              </a:rPr>
              <a:t>Según el informe ser </a:t>
            </a:r>
            <a:r>
              <a:rPr lang="es-ES" sz="3600" dirty="0" smtClean="0">
                <a:latin typeface="OpenSans-Regular"/>
              </a:rPr>
              <a:t>“competente digital” </a:t>
            </a:r>
            <a:r>
              <a:rPr lang="es-ES" sz="3600" dirty="0">
                <a:latin typeface="OpenSans-Regular"/>
              </a:rPr>
              <a:t>significa adoptar </a:t>
            </a:r>
            <a:r>
              <a:rPr lang="es-ES" sz="3600" b="1" dirty="0" smtClean="0">
                <a:latin typeface="OpenSans-Regular"/>
              </a:rPr>
              <a:t>5 </a:t>
            </a:r>
            <a:r>
              <a:rPr lang="es-ES" sz="3600" b="1" dirty="0">
                <a:latin typeface="OpenSans-Regular"/>
              </a:rPr>
              <a:t>dimensiones</a:t>
            </a:r>
            <a:r>
              <a:rPr lang="es-ES" sz="3600" dirty="0" smtClean="0">
                <a:latin typeface="OpenSans-Regular"/>
              </a:rPr>
              <a:t>:</a:t>
            </a:r>
          </a:p>
          <a:p>
            <a:pPr algn="ctr"/>
            <a:endParaRPr lang="es-ES" dirty="0" smtClean="0">
              <a:latin typeface="OpenSans-Regular"/>
            </a:endParaRPr>
          </a:p>
          <a:p>
            <a:pPr algn="ctr"/>
            <a:endParaRPr lang="es-ES" dirty="0">
              <a:latin typeface="OpenSans-Regular"/>
            </a:endParaRPr>
          </a:p>
          <a:p>
            <a:pPr algn="ctr"/>
            <a:r>
              <a:rPr lang="es-ES" sz="2800" b="1" dirty="0" smtClean="0">
                <a:solidFill>
                  <a:srgbClr val="C00000"/>
                </a:solidFill>
                <a:latin typeface="OpenSans-Regular"/>
              </a:rPr>
              <a:t>Información</a:t>
            </a:r>
            <a:r>
              <a:rPr lang="es-ES" sz="2800" b="1" dirty="0">
                <a:solidFill>
                  <a:srgbClr val="C00000"/>
                </a:solidFill>
                <a:latin typeface="OpenSans-Regular"/>
              </a:rPr>
              <a:t>: </a:t>
            </a:r>
            <a:r>
              <a:rPr lang="es-ES" sz="2800" dirty="0">
                <a:latin typeface="OpenSans-Regular"/>
              </a:rPr>
              <a:t>identificar, localizar, recuperar, almacenar, organizar y analizar la información digital, evaluando su finalidad y </a:t>
            </a:r>
            <a:r>
              <a:rPr lang="es-ES" sz="2800" dirty="0" smtClean="0">
                <a:latin typeface="OpenSans-Regular"/>
              </a:rPr>
              <a:t>relevancia</a:t>
            </a:r>
          </a:p>
          <a:p>
            <a:pPr algn="ctr"/>
            <a:endParaRPr lang="es-ES" sz="2800" b="1" dirty="0">
              <a:solidFill>
                <a:srgbClr val="C00000"/>
              </a:solidFill>
              <a:latin typeface="OpenSans-Regular"/>
            </a:endParaRPr>
          </a:p>
          <a:p>
            <a:pPr algn="ctr"/>
            <a:r>
              <a:rPr lang="es-ES" sz="2800" b="1" dirty="0">
                <a:solidFill>
                  <a:srgbClr val="C00000"/>
                </a:solidFill>
                <a:latin typeface="OpenSans-Regular"/>
              </a:rPr>
              <a:t>Comunicación</a:t>
            </a:r>
            <a:r>
              <a:rPr lang="es-ES" sz="2800" dirty="0">
                <a:latin typeface="OpenSans-Regular"/>
              </a:rPr>
              <a:t>: comunicar en entornos digitales, compartir recursos a través de herramientas en línea, conectar y colaborar con otros a través de herramientas digitales, interactuar y participar en comunidades y redes; conciencia intercultural.</a:t>
            </a:r>
          </a:p>
          <a:p>
            <a:pPr algn="ctr"/>
            <a:endParaRPr lang="es-ES" sz="2800" dirty="0" smtClean="0">
              <a:latin typeface="OpenSans-Regular"/>
            </a:endParaRPr>
          </a:p>
          <a:p>
            <a:pPr algn="ctr">
              <a:buFont typeface="+mj-lt"/>
              <a:buAutoNum type="arabicPeriod"/>
            </a:pPr>
            <a:endParaRPr lang="es-ES" dirty="0">
              <a:latin typeface="OpenSans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0190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7504" y="1124744"/>
            <a:ext cx="914501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dirty="0">
              <a:latin typeface="OpenSans-Regular"/>
            </a:endParaRPr>
          </a:p>
          <a:p>
            <a:pPr algn="ctr"/>
            <a:r>
              <a:rPr lang="es-ES" sz="2800" b="1" dirty="0" smtClean="0">
                <a:solidFill>
                  <a:srgbClr val="C00000"/>
                </a:solidFill>
                <a:latin typeface="OpenSans-Regular"/>
              </a:rPr>
              <a:t>Creación </a:t>
            </a:r>
            <a:r>
              <a:rPr lang="es-ES" sz="2800" b="1" dirty="0">
                <a:solidFill>
                  <a:srgbClr val="C00000"/>
                </a:solidFill>
                <a:latin typeface="OpenSans-Regular"/>
              </a:rPr>
              <a:t>de contenido</a:t>
            </a:r>
            <a:r>
              <a:rPr lang="es-ES" sz="2800" dirty="0">
                <a:latin typeface="OpenSans-Regular"/>
              </a:rPr>
              <a:t>: crear y editar contenidos nuevos (textos, imágenes, videos…), integrar y reelaborar conocimientos y contenidos previos, realizar producciones artísticas, contenidos multimedia y programación informática, saber aplicar los derechos de propiedad intelectual y las licencias de uso</a:t>
            </a:r>
            <a:r>
              <a:rPr lang="es-ES" sz="2800" dirty="0" smtClean="0">
                <a:latin typeface="OpenSans-Regular"/>
              </a:rPr>
              <a:t>.</a:t>
            </a:r>
          </a:p>
          <a:p>
            <a:pPr algn="ctr"/>
            <a:endParaRPr lang="es-ES" sz="2800" dirty="0">
              <a:latin typeface="OpenSans-Regular"/>
            </a:endParaRPr>
          </a:p>
          <a:p>
            <a:pPr algn="ctr"/>
            <a:r>
              <a:rPr lang="es-ES" sz="2800" b="1" dirty="0" smtClean="0">
                <a:solidFill>
                  <a:srgbClr val="C00000"/>
                </a:solidFill>
                <a:latin typeface="OpenSans-Regular"/>
              </a:rPr>
              <a:t>Seguridad</a:t>
            </a:r>
            <a:r>
              <a:rPr lang="es-ES" sz="2800" dirty="0">
                <a:latin typeface="OpenSans-Regular"/>
              </a:rPr>
              <a:t>: protección personal, protección de datos, protección de la identidad digital, uso de seguridad, uso seguro y sostenible</a:t>
            </a:r>
            <a:r>
              <a:rPr lang="es-ES" sz="2800" dirty="0" smtClean="0">
                <a:latin typeface="OpenSans-Regular"/>
              </a:rPr>
              <a:t>.</a:t>
            </a:r>
          </a:p>
          <a:p>
            <a:pPr algn="ctr"/>
            <a:endParaRPr lang="es-ES" sz="2800" dirty="0">
              <a:latin typeface="OpenSans-Regular"/>
            </a:endParaRPr>
          </a:p>
        </p:txBody>
      </p:sp>
    </p:spTree>
    <p:extLst>
      <p:ext uri="{BB962C8B-B14F-4D97-AF65-F5344CB8AC3E}">
        <p14:creationId xmlns:p14="http://schemas.microsoft.com/office/powerpoint/2010/main" val="423118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7504" y="0"/>
            <a:ext cx="914501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dirty="0">
              <a:latin typeface="OpenSans-Regular"/>
            </a:endParaRPr>
          </a:p>
          <a:p>
            <a:pPr algn="ctr"/>
            <a:endParaRPr lang="es-ES" sz="2800" dirty="0">
              <a:latin typeface="OpenSans-Regular"/>
            </a:endParaRPr>
          </a:p>
          <a:p>
            <a:pPr algn="ctr"/>
            <a:r>
              <a:rPr lang="es-ES" sz="2800" b="1" dirty="0" smtClean="0">
                <a:solidFill>
                  <a:srgbClr val="C00000"/>
                </a:solidFill>
                <a:latin typeface="OpenSans-Regular"/>
              </a:rPr>
              <a:t>Resolución </a:t>
            </a:r>
            <a:r>
              <a:rPr lang="es-ES" sz="2800" b="1" dirty="0">
                <a:solidFill>
                  <a:srgbClr val="C00000"/>
                </a:solidFill>
                <a:latin typeface="OpenSans-Regular"/>
              </a:rPr>
              <a:t>de problemas</a:t>
            </a:r>
            <a:r>
              <a:rPr lang="es-ES" sz="2800" dirty="0">
                <a:latin typeface="OpenSans-Regular"/>
              </a:rPr>
              <a:t>: identificar necesidades y recursos digitales, tomar decisiones a la hora de elegir la herramienta digital apropiada, acorde a la finalidad o necesidad, resolver problemas conceptuales a través de medios digitales, resolver problemas técnicos, uso creativo de la tecnología, actualizar la competencia propia y la de otros</a:t>
            </a:r>
            <a:r>
              <a:rPr lang="es-ES" sz="2800" dirty="0" smtClean="0">
                <a:latin typeface="OpenSans-Regular"/>
              </a:rPr>
              <a:t>.</a:t>
            </a:r>
            <a:endParaRPr lang="es-ES" sz="2800" dirty="0">
              <a:latin typeface="OpenSans-Regular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19101" y="4077072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rgbClr val="777777"/>
                </a:solidFill>
                <a:latin typeface="OpenSans-Regular"/>
              </a:rPr>
              <a:t>3</a:t>
            </a:r>
            <a:r>
              <a:rPr lang="es-ES" sz="3600" b="1" dirty="0" smtClean="0">
                <a:solidFill>
                  <a:srgbClr val="777777"/>
                </a:solidFill>
                <a:latin typeface="OpenSans-Regular"/>
              </a:rPr>
              <a:t> </a:t>
            </a:r>
            <a:r>
              <a:rPr lang="es-ES" sz="3600" b="1" dirty="0">
                <a:solidFill>
                  <a:srgbClr val="777777"/>
                </a:solidFill>
                <a:latin typeface="OpenSans-Regular"/>
              </a:rPr>
              <a:t>niveles </a:t>
            </a:r>
            <a:endParaRPr lang="es-ES" sz="3600" b="1" dirty="0" smtClean="0">
              <a:solidFill>
                <a:srgbClr val="777777"/>
              </a:solidFill>
              <a:latin typeface="OpenSans-Regular"/>
            </a:endParaRPr>
          </a:p>
          <a:p>
            <a:pPr algn="ctr"/>
            <a:r>
              <a:rPr lang="es-ES" sz="3600" dirty="0" smtClean="0">
                <a:solidFill>
                  <a:srgbClr val="777777"/>
                </a:solidFill>
                <a:latin typeface="OpenSans-Regular"/>
              </a:rPr>
              <a:t>(Básico</a:t>
            </a:r>
            <a:r>
              <a:rPr lang="es-ES" sz="3600" dirty="0">
                <a:solidFill>
                  <a:srgbClr val="777777"/>
                </a:solidFill>
                <a:latin typeface="OpenSans-Regular"/>
              </a:rPr>
              <a:t>, </a:t>
            </a:r>
            <a:r>
              <a:rPr lang="es-ES" sz="3600" dirty="0" smtClean="0">
                <a:solidFill>
                  <a:srgbClr val="777777"/>
                </a:solidFill>
                <a:latin typeface="OpenSans-Regular"/>
              </a:rPr>
              <a:t>Intermedio </a:t>
            </a:r>
            <a:r>
              <a:rPr lang="es-ES" sz="3600" dirty="0">
                <a:solidFill>
                  <a:srgbClr val="777777"/>
                </a:solidFill>
                <a:latin typeface="OpenSans-Regular"/>
              </a:rPr>
              <a:t>y </a:t>
            </a:r>
            <a:r>
              <a:rPr lang="es-ES" sz="3600" dirty="0" smtClean="0">
                <a:solidFill>
                  <a:srgbClr val="777777"/>
                </a:solidFill>
                <a:latin typeface="OpenSans-Regular"/>
              </a:rPr>
              <a:t>Avanzado</a:t>
            </a:r>
            <a:r>
              <a:rPr lang="es-ES" sz="3600" dirty="0">
                <a:solidFill>
                  <a:srgbClr val="777777"/>
                </a:solidFill>
                <a:latin typeface="OpenSans-Regular"/>
              </a:rPr>
              <a:t>), constituyen la base del </a:t>
            </a:r>
            <a:r>
              <a:rPr lang="es-ES" sz="3600" i="1" dirty="0">
                <a:solidFill>
                  <a:srgbClr val="777777"/>
                </a:solidFill>
                <a:latin typeface="OpenSans-Regular"/>
              </a:rPr>
              <a:t>Marco Común de Competencia Digital </a:t>
            </a:r>
            <a:r>
              <a:rPr lang="es-ES" sz="3600" i="1" dirty="0" smtClean="0">
                <a:solidFill>
                  <a:srgbClr val="777777"/>
                </a:solidFill>
                <a:latin typeface="OpenSans-Regular"/>
              </a:rPr>
              <a:t>Docente</a:t>
            </a:r>
            <a:endParaRPr lang="es-ES" sz="3600" dirty="0">
              <a:solidFill>
                <a:srgbClr val="777777"/>
              </a:solidFill>
              <a:latin typeface="OpenSans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2624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1016" y="116632"/>
            <a:ext cx="914501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Sans-Regular"/>
                <a:ea typeface="+mn-ea"/>
                <a:cs typeface="+mn-cs"/>
              </a:rPr>
              <a:t>Información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Sans-Regular"/>
                <a:ea typeface="+mn-ea"/>
                <a:cs typeface="+mn-cs"/>
              </a:rPr>
              <a:t>: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Sans-Regular"/>
                <a:ea typeface="+mn-ea"/>
                <a:cs typeface="+mn-cs"/>
              </a:rPr>
              <a:t>identificar, localizar, recuperar, almacenar, organizar y analizar la información digital, evaluando su finalidad y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Sans-Regular"/>
                <a:ea typeface="+mn-ea"/>
                <a:cs typeface="+mn-cs"/>
              </a:rPr>
              <a:t>relevancia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Sans-Regular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Sans-Regular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Sans-Regular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120" y="2420888"/>
            <a:ext cx="6696744" cy="376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7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19320" b="22092"/>
          <a:stretch/>
        </p:blipFill>
        <p:spPr>
          <a:xfrm>
            <a:off x="683568" y="1196752"/>
            <a:ext cx="7632848" cy="233658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t="36547" b="37565"/>
          <a:stretch/>
        </p:blipFill>
        <p:spPr>
          <a:xfrm>
            <a:off x="2555776" y="4653136"/>
            <a:ext cx="5910770" cy="1224136"/>
          </a:xfrm>
          <a:prstGeom prst="rect">
            <a:avLst/>
          </a:prstGeom>
        </p:spPr>
      </p:pic>
      <p:sp>
        <p:nvSpPr>
          <p:cNvPr id="9" name="AutoShape 2" descr="Tik Tok Ads: qué es y cómo funci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212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Tik Tok Ads: qué es y cómo funci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254266" y="404664"/>
            <a:ext cx="878223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+mj-lt"/>
              <a:buAutoNum type="arabicPeriod"/>
            </a:pP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</a:rPr>
              <a:t>Enlazar al catálogo o buscador de la Biblioteca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. De esta manera se facilita al alumno el acceso al texto completo de los materiales impresos y digitales que necesita en sus asignaturas.</a:t>
            </a:r>
          </a:p>
          <a:p>
            <a:pPr fontAlgn="base">
              <a:buFont typeface="+mj-lt"/>
              <a:buAutoNum type="arabicPeriod"/>
            </a:pP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</a:rPr>
              <a:t>En el listado de bibliografía que recomiendas en tus asignaturas, enlazar al documento en el catálogo o buscador de la biblioteca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. El catálogo o buscador de la biblioteca proporciona un enlace permanente a cada documento.</a:t>
            </a:r>
          </a:p>
          <a:p>
            <a:pPr fontAlgn="base">
              <a:buFont typeface="+mj-lt"/>
              <a:buAutoNum type="arabicPeriod"/>
            </a:pP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</a:rPr>
              <a:t>En el listado de bibliografía que recomiendas en tus asignaturas, enlazar a la versión digital a texto completo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. En la docencia online es más útil para el alumno tener acceso a la versión digital de los textos, siempre que sea posible. </a:t>
            </a:r>
          </a:p>
          <a:p>
            <a:pPr fontAlgn="base">
              <a:buFont typeface="+mj-lt"/>
              <a:buAutoNum type="arabicPeriod"/>
            </a:pP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</a:rPr>
              <a:t>En caso de poder elegir, recomendar la versión electrónica de los documentos incluidos en la bibliografía recomendada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. </a:t>
            </a:r>
          </a:p>
          <a:p>
            <a:pPr fontAlgn="base">
              <a:buFont typeface="+mj-lt"/>
              <a:buAutoNum type="arabicPeriod"/>
            </a:pP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</a:rPr>
              <a:t>Utilizar los contenidos de autoformación elaborados por la biblioteca, como </a:t>
            </a:r>
            <a:r>
              <a:rPr lang="es-ES" b="1" dirty="0" err="1">
                <a:solidFill>
                  <a:srgbClr val="000000"/>
                </a:solidFill>
                <a:latin typeface="Arial" panose="020B0604020202020204" pitchFamily="34" charset="0"/>
              </a:rPr>
              <a:t>videotutoriales</a:t>
            </a: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</a:rPr>
              <a:t>, guías temáticas, clases grabadas, etc.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 Las bibliotecas elaboran gran cantidad de materiales de autoformación disponibles en internet.</a:t>
            </a:r>
          </a:p>
          <a:p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Y cuáles de estos servicios utilizas como apoyo a la docencia online:</a:t>
            </a:r>
            <a:endParaRPr lang="es-ES" dirty="0"/>
          </a:p>
          <a:p>
            <a:pPr fontAlgn="base">
              <a:buFont typeface="+mj-lt"/>
              <a:buAutoNum type="arabicPeriod" startAt="6"/>
            </a:pP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</a:rPr>
              <a:t>Contar con los bibliotecarios para impartir formación online sobre el uso de los recursos de información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. Los bibliotecarios pueden ayudarte a completar tus asignaturas  con sesiones de formación específicas para cada área.</a:t>
            </a:r>
          </a:p>
          <a:p>
            <a:pPr fontAlgn="base">
              <a:buFont typeface="+mj-lt"/>
              <a:buAutoNum type="arabicPeriod" startAt="6"/>
            </a:pP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</a:rPr>
              <a:t>Contar con los bibliotecarios para asesorarme o formarme sobre docencia online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. Los bibliotecarios te pueden ayudar a conocer mejor los recursos para la docencia online y sugerirte tareas relacionadas con el uso de los recursos de información</a:t>
            </a: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s-E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46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Tik Tok Ads: qué es y cómo funci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307975" y="692696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>
                <a:solidFill>
                  <a:srgbClr val="000000"/>
                </a:solidFill>
                <a:latin typeface="Arial" panose="020B0604020202020204" pitchFamily="34" charset="0"/>
              </a:rPr>
              <a:t>La integración de los recursos de la biblioteca y el apoyo de sus profesionales contribuye a que los estudiantes desarrollen las siguientes competencias</a:t>
            </a:r>
            <a:r>
              <a:rPr lang="es-ES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es-ES" sz="3600" dirty="0">
                <a:solidFill>
                  <a:srgbClr val="C00000"/>
                </a:solidFill>
                <a:latin typeface="Arial" panose="020B0604020202020204" pitchFamily="34" charset="0"/>
              </a:rPr>
              <a:t>Competencia digital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e informacional (uso ético de la información).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Conocimiento de los recursos de información propios de su área.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Desarrollo del aprendizaje autónomo.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Capacidad de formación permanente.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Capacidad de gestión de la información.</a:t>
            </a:r>
            <a:endParaRPr lang="es-E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09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1016" y="188640"/>
            <a:ext cx="914501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 smtClean="0">
                <a:solidFill>
                  <a:srgbClr val="C00000"/>
                </a:solidFill>
                <a:latin typeface="OpenSans-Regular"/>
              </a:rPr>
              <a:t>Comunicación</a:t>
            </a:r>
            <a:r>
              <a:rPr lang="es-ES" sz="2800" dirty="0">
                <a:latin typeface="OpenSans-Regular"/>
              </a:rPr>
              <a:t>: comunicar en entornos digitales, compartir recursos a través de herramientas en línea, conectar y colaborar con otros a través de herramientas digitales, interactuar y participar en comunidades y redes; conciencia intercultural.</a:t>
            </a:r>
          </a:p>
          <a:p>
            <a:pPr algn="ctr"/>
            <a:endParaRPr lang="es-ES" sz="2800" dirty="0" smtClean="0">
              <a:latin typeface="OpenSans-Regular"/>
            </a:endParaRPr>
          </a:p>
          <a:p>
            <a:pPr algn="ctr">
              <a:buFont typeface="+mj-lt"/>
              <a:buAutoNum type="arabicPeriod"/>
            </a:pPr>
            <a:endParaRPr lang="es-ES" dirty="0">
              <a:latin typeface="OpenSans-Regular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492896"/>
            <a:ext cx="762000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0805" t="37378" r="47362" b="33090"/>
          <a:stretch/>
        </p:blipFill>
        <p:spPr>
          <a:xfrm>
            <a:off x="323528" y="836712"/>
            <a:ext cx="4282419" cy="325836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3645024"/>
            <a:ext cx="4632041" cy="309675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55576" y="5085184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Enseñanza presencial</a:t>
            </a:r>
            <a:endParaRPr lang="es-ES" sz="4000" b="1" dirty="0"/>
          </a:p>
        </p:txBody>
      </p:sp>
      <p:sp>
        <p:nvSpPr>
          <p:cNvPr id="5" name="Flecha arriba 4"/>
          <p:cNvSpPr/>
          <p:nvPr/>
        </p:nvSpPr>
        <p:spPr>
          <a:xfrm>
            <a:off x="1547664" y="4293096"/>
            <a:ext cx="720080" cy="720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4499007" y="1340768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/>
              <a:t>Enseñanza on-line</a:t>
            </a:r>
            <a:endParaRPr lang="es-ES" sz="4000" b="1" dirty="0"/>
          </a:p>
        </p:txBody>
      </p:sp>
      <p:sp>
        <p:nvSpPr>
          <p:cNvPr id="7" name="Flecha abajo 6"/>
          <p:cNvSpPr/>
          <p:nvPr/>
        </p:nvSpPr>
        <p:spPr>
          <a:xfrm>
            <a:off x="6263203" y="2465893"/>
            <a:ext cx="720080" cy="8910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34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16159"/>
            <a:ext cx="914501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dirty="0">
              <a:latin typeface="OpenSans-Regular"/>
            </a:endParaRPr>
          </a:p>
          <a:p>
            <a:pPr algn="just"/>
            <a:r>
              <a:rPr lang="es-ES" sz="2800" b="1" dirty="0" smtClean="0">
                <a:solidFill>
                  <a:srgbClr val="C00000"/>
                </a:solidFill>
                <a:latin typeface="OpenSans-Regular"/>
              </a:rPr>
              <a:t>Creación </a:t>
            </a:r>
            <a:r>
              <a:rPr lang="es-ES" sz="2800" b="1" dirty="0">
                <a:solidFill>
                  <a:srgbClr val="C00000"/>
                </a:solidFill>
                <a:latin typeface="OpenSans-Regular"/>
              </a:rPr>
              <a:t>de contenido</a:t>
            </a:r>
            <a:r>
              <a:rPr lang="es-ES" sz="2800" dirty="0">
                <a:latin typeface="OpenSans-Regular"/>
              </a:rPr>
              <a:t>: crear y editar contenidos nuevos (textos, imágenes, videos…), integrar y reelaborar conocimientos y contenidos previos, realizar producciones artísticas, contenidos multimedia y programación informática, saber aplicar los derechos de propiedad intelectual y las licencias de uso</a:t>
            </a:r>
            <a:r>
              <a:rPr lang="es-ES" sz="2800" dirty="0" smtClean="0">
                <a:latin typeface="OpenSans-Regular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001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9552" y="260648"/>
            <a:ext cx="8208912" cy="1477328"/>
          </a:xfrm>
          <a:prstGeom prst="rect">
            <a:avLst/>
          </a:prstGeom>
          <a:noFill/>
          <a:ln w="76200"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Crear </a:t>
            </a:r>
            <a:r>
              <a:rPr lang="es-ES" sz="5400" b="1" dirty="0" smtClean="0"/>
              <a:t>materiales</a:t>
            </a:r>
            <a:endParaRPr lang="es-ES" sz="3600" b="1" dirty="0"/>
          </a:p>
          <a:p>
            <a:pPr algn="ctr"/>
            <a:r>
              <a:rPr lang="es-ES" sz="3600" b="1" dirty="0" smtClean="0"/>
              <a:t>Videos</a:t>
            </a:r>
            <a:endParaRPr lang="es-ES" sz="36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04" y="1988840"/>
            <a:ext cx="7272808" cy="43594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04" y="4807100"/>
            <a:ext cx="29337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6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564904"/>
            <a:ext cx="2143125" cy="21431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384423"/>
            <a:ext cx="3599479" cy="223209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4869160"/>
            <a:ext cx="3384376" cy="165252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539552" y="260648"/>
            <a:ext cx="8208912" cy="1477328"/>
          </a:xfrm>
          <a:prstGeom prst="rect">
            <a:avLst/>
          </a:prstGeom>
          <a:noFill/>
          <a:ln w="76200"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Crear </a:t>
            </a:r>
            <a:r>
              <a:rPr lang="es-ES" sz="5400" b="1" dirty="0" smtClean="0"/>
              <a:t>materiales</a:t>
            </a:r>
            <a:endParaRPr lang="es-ES" sz="3600" b="1" dirty="0"/>
          </a:p>
          <a:p>
            <a:pPr algn="ctr"/>
            <a:r>
              <a:rPr lang="es-ES" sz="3600" b="1" dirty="0" smtClean="0"/>
              <a:t>Imágenes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110213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5157192"/>
            <a:ext cx="2520280" cy="141765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b="53615"/>
          <a:stretch/>
        </p:blipFill>
        <p:spPr>
          <a:xfrm>
            <a:off x="440342" y="5487191"/>
            <a:ext cx="3816424" cy="99873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342" y="2349857"/>
            <a:ext cx="1866900" cy="24574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8612" y="2350581"/>
            <a:ext cx="2628900" cy="174307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5246" y="1979883"/>
            <a:ext cx="2886075" cy="15811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2160" y="3761572"/>
            <a:ext cx="3129161" cy="1045735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539552" y="260648"/>
            <a:ext cx="8208912" cy="1477328"/>
          </a:xfrm>
          <a:prstGeom prst="rect">
            <a:avLst/>
          </a:prstGeom>
          <a:noFill/>
          <a:ln w="76200"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Crear </a:t>
            </a:r>
            <a:r>
              <a:rPr lang="es-ES" sz="5400" b="1" dirty="0" smtClean="0"/>
              <a:t>materiales</a:t>
            </a:r>
            <a:endParaRPr lang="es-ES" sz="3600" b="1" dirty="0"/>
          </a:p>
          <a:p>
            <a:pPr algn="ctr"/>
            <a:r>
              <a:rPr lang="es-ES" sz="3600" b="1" dirty="0" smtClean="0"/>
              <a:t>Bancos de imágenes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293048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9552" y="260648"/>
            <a:ext cx="8208912" cy="1477328"/>
          </a:xfrm>
          <a:prstGeom prst="rect">
            <a:avLst/>
          </a:prstGeom>
          <a:noFill/>
          <a:ln w="76200"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Crear </a:t>
            </a:r>
            <a:r>
              <a:rPr lang="es-ES" sz="5400" b="1" dirty="0" smtClean="0"/>
              <a:t>materiales</a:t>
            </a:r>
            <a:endParaRPr lang="es-ES" sz="3600" b="1" dirty="0"/>
          </a:p>
          <a:p>
            <a:pPr algn="ctr"/>
            <a:r>
              <a:rPr lang="es-ES" sz="3600" b="1" dirty="0" smtClean="0"/>
              <a:t>Tutoriales, guías</a:t>
            </a:r>
            <a:endParaRPr lang="es-ES" sz="36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5" y="2231536"/>
            <a:ext cx="3176712" cy="119746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2564904"/>
            <a:ext cx="3597989" cy="199965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4567891"/>
            <a:ext cx="1945196" cy="194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4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9552" y="260648"/>
            <a:ext cx="8208912" cy="1477328"/>
          </a:xfrm>
          <a:prstGeom prst="rect">
            <a:avLst/>
          </a:prstGeom>
          <a:noFill/>
          <a:ln w="76200"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Crear </a:t>
            </a:r>
            <a:r>
              <a:rPr lang="es-ES" sz="5400" b="1" dirty="0" smtClean="0"/>
              <a:t>materiales</a:t>
            </a:r>
            <a:endParaRPr lang="es-ES" sz="3600" b="1" dirty="0"/>
          </a:p>
          <a:p>
            <a:pPr algn="ctr"/>
            <a:r>
              <a:rPr lang="es-ES" sz="3600" b="1" dirty="0" smtClean="0"/>
              <a:t>E-manuales</a:t>
            </a:r>
            <a:endParaRPr lang="es-ES" sz="36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068960"/>
            <a:ext cx="3298222" cy="18899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8694"/>
          <a:stretch/>
        </p:blipFill>
        <p:spPr>
          <a:xfrm>
            <a:off x="5114933" y="3396619"/>
            <a:ext cx="3633531" cy="123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4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9552" y="260648"/>
            <a:ext cx="8208912" cy="1477328"/>
          </a:xfrm>
          <a:prstGeom prst="rect">
            <a:avLst/>
          </a:prstGeom>
          <a:noFill/>
          <a:ln w="76200"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/>
              <a:t>Crear </a:t>
            </a:r>
            <a:r>
              <a:rPr lang="es-ES" sz="5400" b="1" dirty="0" smtClean="0"/>
              <a:t>materiales</a:t>
            </a:r>
            <a:endParaRPr lang="es-ES" sz="3600" b="1" dirty="0"/>
          </a:p>
          <a:p>
            <a:pPr algn="ctr"/>
            <a:r>
              <a:rPr lang="es-ES" sz="3600" b="1" dirty="0" smtClean="0"/>
              <a:t>Infografías</a:t>
            </a:r>
            <a:endParaRPr lang="es-ES" sz="36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6072" r="25784"/>
          <a:stretch/>
        </p:blipFill>
        <p:spPr>
          <a:xfrm>
            <a:off x="2483768" y="2132856"/>
            <a:ext cx="4320480" cy="44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9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Resultado de imagen de ley"/>
          <p:cNvSpPr>
            <a:spLocks noChangeAspect="1" noChangeArrowheads="1"/>
          </p:cNvSpPr>
          <p:nvPr/>
        </p:nvSpPr>
        <p:spPr bwMode="auto">
          <a:xfrm>
            <a:off x="155575" y="-1608138"/>
            <a:ext cx="59817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2" descr="Resultado de imagen de licencias creative comm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37"/>
          <a:stretch/>
        </p:blipFill>
        <p:spPr bwMode="auto">
          <a:xfrm>
            <a:off x="323528" y="2204864"/>
            <a:ext cx="191087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55575" y="2924944"/>
            <a:ext cx="844887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Creative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Commons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es una organización sin ánimo de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lucro que ofrece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modelos de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licencias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libres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que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permiten,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los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autores, depositar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 obre de forma libre en Internet, limitando los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usos, eligiendo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las condiciones de acceso y protección de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 misma. Las licencias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Creative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Commons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nacen para compartir y reutilizar las obras de creación bajo ciertas condiciones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9165" y="354407"/>
            <a:ext cx="92170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2800" b="1" dirty="0">
                <a:solidFill>
                  <a:srgbClr val="C00000"/>
                </a:solidFill>
                <a:latin typeface="OpenSans-Regular"/>
              </a:rPr>
              <a:t>Seguridad</a:t>
            </a:r>
            <a:r>
              <a:rPr lang="es-ES" sz="2800" dirty="0">
                <a:solidFill>
                  <a:prstClr val="black"/>
                </a:solidFill>
                <a:latin typeface="OpenSans-Regular"/>
              </a:rPr>
              <a:t>: protección personal, protección de datos, protección de la identidad digital, uso de seguridad, uso seguro y sostenible.</a:t>
            </a:r>
          </a:p>
        </p:txBody>
      </p:sp>
    </p:spTree>
    <p:extLst>
      <p:ext uri="{BB962C8B-B14F-4D97-AF65-F5344CB8AC3E}">
        <p14:creationId xmlns:p14="http://schemas.microsoft.com/office/powerpoint/2010/main" val="152630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Resultado de imagen de ley"/>
          <p:cNvSpPr>
            <a:spLocks noChangeAspect="1" noChangeArrowheads="1"/>
          </p:cNvSpPr>
          <p:nvPr/>
        </p:nvSpPr>
        <p:spPr bwMode="auto">
          <a:xfrm>
            <a:off x="155575" y="-1608138"/>
            <a:ext cx="59817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2" descr="Resultado de imagen de licencias creative comm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37"/>
          <a:stretch/>
        </p:blipFill>
        <p:spPr bwMode="auto">
          <a:xfrm>
            <a:off x="401981" y="2132856"/>
            <a:ext cx="3810000" cy="114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04847" y="5733256"/>
            <a:ext cx="9361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https://creativecommons.org/licenses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187624" y="4077072"/>
            <a:ext cx="6120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Tipos de licencias</a:t>
            </a:r>
            <a:endParaRPr kumimoji="0" lang="es-ES" sz="54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486452"/>
            <a:ext cx="8285182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4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Resultado de imagen de ley"/>
          <p:cNvSpPr>
            <a:spLocks noChangeAspect="1" noChangeArrowheads="1"/>
          </p:cNvSpPr>
          <p:nvPr/>
        </p:nvSpPr>
        <p:spPr bwMode="auto">
          <a:xfrm>
            <a:off x="155575" y="-1608138"/>
            <a:ext cx="59817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61417"/>
            <a:ext cx="90010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dirty="0">
              <a:latin typeface="OpenSans-Regular"/>
            </a:endParaRPr>
          </a:p>
          <a:p>
            <a:pPr algn="just"/>
            <a:r>
              <a:rPr lang="es-ES" sz="2800" b="1" dirty="0">
                <a:solidFill>
                  <a:srgbClr val="C00000"/>
                </a:solidFill>
                <a:latin typeface="OpenSans-Regular"/>
              </a:rPr>
              <a:t>Resolución de problemas</a:t>
            </a:r>
            <a:r>
              <a:rPr lang="es-ES" sz="2800" dirty="0">
                <a:latin typeface="OpenSans-Regular"/>
              </a:rPr>
              <a:t>: identificar necesidades y recursos digitales, tomar decisiones a la hora de elegir la herramienta digital apropiada, acorde a la finalidad o necesidad, resolver problemas conceptuales a través de medios digitales, resolver problemas técnicos, uso creativo de la tecnología, actualizar la competencia propia y la de otros.</a:t>
            </a:r>
            <a:endParaRPr lang="es-ES" sz="2800" dirty="0">
              <a:latin typeface="OpenSans-Regular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528" y="3933056"/>
            <a:ext cx="4320480" cy="159889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4437112"/>
            <a:ext cx="6200169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4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DAPTARSE AL CAMBIO o Morir: 5 Lecciones en liderazgo post COVID 19… y más  allá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1" y="22369"/>
            <a:ext cx="9132089" cy="683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052736"/>
            <a:ext cx="5112568" cy="307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9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t="36102" r="44719" b="15763"/>
          <a:stretch/>
        </p:blipFill>
        <p:spPr>
          <a:xfrm>
            <a:off x="395536" y="188640"/>
            <a:ext cx="5439604" cy="2664296"/>
          </a:xfrm>
          <a:prstGeom prst="rect">
            <a:avLst/>
          </a:prstGeom>
        </p:spPr>
      </p:pic>
      <p:pic>
        <p:nvPicPr>
          <p:cNvPr id="3" name="Imagen 2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24490" t="25397" r="28572" b="7484"/>
          <a:stretch/>
        </p:blipFill>
        <p:spPr>
          <a:xfrm>
            <a:off x="3779912" y="3501008"/>
            <a:ext cx="4032448" cy="324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3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15888"/>
            <a:ext cx="2268538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0200"/>
            <a:ext cx="5105424" cy="660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75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5513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774700"/>
            <a:ext cx="54991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6" name="1 CuadroTexto"/>
          <p:cNvSpPr txBox="1">
            <a:spLocks noChangeArrowheads="1"/>
          </p:cNvSpPr>
          <p:nvPr/>
        </p:nvSpPr>
        <p:spPr bwMode="auto">
          <a:xfrm>
            <a:off x="827088" y="3860800"/>
            <a:ext cx="6408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8917" name="2 CuadroTexto"/>
          <p:cNvSpPr txBox="1">
            <a:spLocks noChangeArrowheads="1"/>
          </p:cNvSpPr>
          <p:nvPr/>
        </p:nvSpPr>
        <p:spPr bwMode="auto">
          <a:xfrm>
            <a:off x="293688" y="3500438"/>
            <a:ext cx="838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s-ES" altLang="es-ES" sz="2400"/>
          </a:p>
        </p:txBody>
      </p:sp>
      <p:pic>
        <p:nvPicPr>
          <p:cNvPr id="389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6180138"/>
            <a:ext cx="1920875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20" name="6 CuadroTexto"/>
          <p:cNvSpPr txBox="1">
            <a:spLocks noChangeArrowheads="1"/>
          </p:cNvSpPr>
          <p:nvPr/>
        </p:nvSpPr>
        <p:spPr bwMode="auto">
          <a:xfrm>
            <a:off x="2339975" y="6454775"/>
            <a:ext cx="6804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es-ES" altLang="es-ES" sz="2000" b="1"/>
              <a:t>Las fotos utilizadas han sido extraídas de Google Imágenes</a:t>
            </a:r>
          </a:p>
        </p:txBody>
      </p:sp>
    </p:spTree>
    <p:extLst>
      <p:ext uri="{BB962C8B-B14F-4D97-AF65-F5344CB8AC3E}">
        <p14:creationId xmlns:p14="http://schemas.microsoft.com/office/powerpoint/2010/main" val="376648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ra de adaptarse imagen de archivo. Imagen de mano, moderno - 3004366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8"/>
          <a:stretch/>
        </p:blipFill>
        <p:spPr bwMode="auto">
          <a:xfrm>
            <a:off x="179512" y="1025352"/>
            <a:ext cx="871296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25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39552" y="404664"/>
            <a:ext cx="77768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dirty="0" smtClean="0">
                <a:latin typeface="OpenSans-Regular"/>
              </a:rPr>
              <a:t>Adecuar </a:t>
            </a:r>
            <a:r>
              <a:rPr lang="es-ES" sz="4000" b="1" dirty="0" smtClean="0">
                <a:latin typeface="OpenSans-Regular"/>
              </a:rPr>
              <a:t>contenidos</a:t>
            </a:r>
            <a:r>
              <a:rPr lang="es-ES" sz="4000" dirty="0" smtClean="0">
                <a:latin typeface="OpenSans-Regular"/>
              </a:rPr>
              <a:t> y </a:t>
            </a:r>
            <a:r>
              <a:rPr lang="es-ES" sz="4000" b="1" dirty="0">
                <a:latin typeface="OpenSans-Regular"/>
              </a:rPr>
              <a:t>metodologías</a:t>
            </a:r>
            <a:r>
              <a:rPr lang="es-ES" sz="4000" dirty="0">
                <a:latin typeface="OpenSans-Regular"/>
              </a:rPr>
              <a:t> de enseñanza </a:t>
            </a:r>
            <a:r>
              <a:rPr lang="es-ES" sz="4000" dirty="0" smtClean="0">
                <a:latin typeface="OpenSans-Regular"/>
              </a:rPr>
              <a:t>es un reto necesario ya que los jóvenes están rodeados de pantallas desde su nacimiento y tienen características muy diferentes a los de cualquier generación anterior</a:t>
            </a:r>
            <a:endParaRPr lang="es-ES" sz="4000" dirty="0"/>
          </a:p>
        </p:txBody>
      </p:sp>
      <p:sp>
        <p:nvSpPr>
          <p:cNvPr id="3" name="CuadroTexto 2"/>
          <p:cNvSpPr txBox="1"/>
          <p:nvPr/>
        </p:nvSpPr>
        <p:spPr>
          <a:xfrm>
            <a:off x="971600" y="5421422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FF0000"/>
                </a:solidFill>
              </a:rPr>
              <a:t>¿qué hacemos para ello?</a:t>
            </a:r>
            <a:endParaRPr lang="es-E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12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465" y="260648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dirty="0" smtClean="0">
                <a:latin typeface="OpenSans-Regular"/>
              </a:rPr>
              <a:t>¿el docente se adecúa?</a:t>
            </a:r>
          </a:p>
          <a:p>
            <a:pPr algn="ctr"/>
            <a:r>
              <a:rPr lang="es-ES" sz="4800" dirty="0">
                <a:latin typeface="OpenSans-Regular"/>
              </a:rPr>
              <a:t>¿</a:t>
            </a:r>
            <a:r>
              <a:rPr lang="es-ES" sz="4800" dirty="0" smtClean="0">
                <a:latin typeface="OpenSans-Regular"/>
              </a:rPr>
              <a:t>cuáles son las competencias y habilidades par ser un formador on-line?</a:t>
            </a:r>
            <a:endParaRPr lang="es-ES" sz="4800" dirty="0"/>
          </a:p>
        </p:txBody>
      </p:sp>
      <p:sp>
        <p:nvSpPr>
          <p:cNvPr id="3" name="CuadroTexto 2"/>
          <p:cNvSpPr txBox="1"/>
          <p:nvPr/>
        </p:nvSpPr>
        <p:spPr>
          <a:xfrm>
            <a:off x="899592" y="3717032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Asesor</a:t>
            </a:r>
          </a:p>
          <a:p>
            <a:r>
              <a:rPr lang="es-ES" sz="3600" dirty="0" smtClean="0"/>
              <a:t>Consejero</a:t>
            </a:r>
          </a:p>
          <a:p>
            <a:r>
              <a:rPr lang="es-ES" sz="3600" dirty="0" smtClean="0"/>
              <a:t>Facilitador</a:t>
            </a:r>
          </a:p>
          <a:p>
            <a:r>
              <a:rPr lang="es-ES" sz="3600" dirty="0" smtClean="0"/>
              <a:t>Comunicador</a:t>
            </a:r>
          </a:p>
          <a:p>
            <a:r>
              <a:rPr lang="es-ES" sz="3600" dirty="0" smtClean="0"/>
              <a:t>Empático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353261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51520" y="1052736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dirty="0" smtClean="0">
                <a:latin typeface="OpenSans-Regular"/>
              </a:rPr>
              <a:t>esta </a:t>
            </a:r>
            <a:r>
              <a:rPr lang="es-ES" sz="4400" dirty="0" smtClean="0">
                <a:latin typeface="OpenSans-Regular"/>
              </a:rPr>
              <a:t>adecuación </a:t>
            </a:r>
            <a:r>
              <a:rPr lang="es-ES" sz="4400" dirty="0">
                <a:latin typeface="OpenSans-Regular"/>
              </a:rPr>
              <a:t>se ha materializado en la creación de nuevas </a:t>
            </a:r>
            <a:r>
              <a:rPr lang="es-ES" sz="4400" b="1" dirty="0">
                <a:latin typeface="OpenSans-Regular"/>
              </a:rPr>
              <a:t>competencias</a:t>
            </a:r>
            <a:r>
              <a:rPr lang="es-ES" sz="4400" dirty="0">
                <a:latin typeface="OpenSans-Regular"/>
              </a:rPr>
              <a:t> básicas </a:t>
            </a:r>
            <a:r>
              <a:rPr lang="es-ES" sz="4400" dirty="0" smtClean="0">
                <a:latin typeface="OpenSans-Regular"/>
              </a:rPr>
              <a:t>ligadas a la </a:t>
            </a:r>
            <a:r>
              <a:rPr lang="es-ES" sz="4400" b="1" dirty="0" smtClean="0">
                <a:solidFill>
                  <a:srgbClr val="0070C0"/>
                </a:solidFill>
                <a:latin typeface="OpenSans-Regular"/>
              </a:rPr>
              <a:t>tecnología</a:t>
            </a:r>
            <a:r>
              <a:rPr lang="es-ES" sz="4400" dirty="0" smtClean="0">
                <a:latin typeface="OpenSans-Regular"/>
              </a:rPr>
              <a:t> y </a:t>
            </a:r>
            <a:r>
              <a:rPr lang="es-ES" sz="4400" dirty="0" smtClean="0">
                <a:latin typeface="OpenSans-Regular"/>
              </a:rPr>
              <a:t>al concepto </a:t>
            </a:r>
            <a:r>
              <a:rPr lang="es-ES" sz="4400" dirty="0" smtClean="0">
                <a:latin typeface="OpenSans-Regular"/>
              </a:rPr>
              <a:t>de </a:t>
            </a:r>
            <a:r>
              <a:rPr lang="es-ES" sz="4400" b="1" dirty="0">
                <a:solidFill>
                  <a:schemeClr val="accent6">
                    <a:lumMod val="75000"/>
                  </a:schemeClr>
                </a:solidFill>
                <a:latin typeface="OpenSans-Regular"/>
              </a:rPr>
              <a:t>aprendizaje a lo largo de la </a:t>
            </a:r>
            <a:r>
              <a:rPr lang="es-ES" sz="4400" b="1" dirty="0" smtClean="0">
                <a:solidFill>
                  <a:schemeClr val="accent6">
                    <a:lumMod val="75000"/>
                  </a:schemeClr>
                </a:solidFill>
                <a:latin typeface="OpenSans-Regular"/>
              </a:rPr>
              <a:t>vida</a:t>
            </a:r>
            <a:endParaRPr lang="es-ES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4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8101" t="14234" r="6487" b="14594"/>
          <a:stretch/>
        </p:blipFill>
        <p:spPr>
          <a:xfrm>
            <a:off x="0" y="332656"/>
            <a:ext cx="5688632" cy="324036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043608" y="4941168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rgbClr val="00B050"/>
                </a:solidFill>
              </a:rPr>
              <a:t>¿qué quiere decir?</a:t>
            </a:r>
            <a:endParaRPr lang="es-ES" sz="5400" b="1" dirty="0">
              <a:solidFill>
                <a:srgbClr val="00B05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868144" y="1268760"/>
            <a:ext cx="27363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/>
              <a:t>los jóvenes son digitales</a:t>
            </a:r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val="161018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5536" y="908720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dirty="0" smtClean="0">
                <a:latin typeface="OpenSans-Regular"/>
              </a:rPr>
              <a:t>no es suficiente </a:t>
            </a:r>
            <a:r>
              <a:rPr lang="es-ES" sz="4800" dirty="0">
                <a:latin typeface="OpenSans-Regular"/>
              </a:rPr>
              <a:t>con manejar la tecnología, sino que ser </a:t>
            </a:r>
            <a:r>
              <a:rPr lang="es-ES" sz="4800" b="1" dirty="0">
                <a:latin typeface="OpenSans-Regular"/>
              </a:rPr>
              <a:t>competente digital </a:t>
            </a:r>
            <a:r>
              <a:rPr lang="es-ES" sz="4800" dirty="0">
                <a:latin typeface="OpenSans-Regular"/>
              </a:rPr>
              <a:t>es imprescindible. </a:t>
            </a:r>
            <a:r>
              <a:rPr lang="es-ES" sz="4800" dirty="0" smtClean="0">
                <a:latin typeface="OpenSans-Regular"/>
              </a:rPr>
              <a:t>Se </a:t>
            </a:r>
            <a:r>
              <a:rPr lang="es-ES" sz="4800" dirty="0" smtClean="0">
                <a:latin typeface="OpenSans-Regular"/>
              </a:rPr>
              <a:t>necesitan </a:t>
            </a:r>
            <a:r>
              <a:rPr lang="es-ES" sz="4800" dirty="0" smtClean="0">
                <a:latin typeface="OpenSans-Regular"/>
              </a:rPr>
              <a:t>alternativas </a:t>
            </a:r>
            <a:r>
              <a:rPr lang="es-ES" sz="4800" dirty="0">
                <a:latin typeface="OpenSans-Regular"/>
              </a:rPr>
              <a:t>a </a:t>
            </a:r>
            <a:r>
              <a:rPr lang="es-ES" sz="4800" dirty="0" smtClean="0">
                <a:latin typeface="OpenSans-Regular"/>
              </a:rPr>
              <a:t>las</a:t>
            </a:r>
            <a:r>
              <a:rPr lang="es-ES" sz="4800" dirty="0" smtClean="0">
                <a:latin typeface="OpenSans-Regular"/>
              </a:rPr>
              <a:t> </a:t>
            </a:r>
            <a:r>
              <a:rPr lang="es-ES" sz="4800" dirty="0">
                <a:latin typeface="OpenSans-Regular"/>
              </a:rPr>
              <a:t>necesidades </a:t>
            </a:r>
            <a:r>
              <a:rPr lang="es-ES" sz="4800" dirty="0" smtClean="0">
                <a:latin typeface="OpenSans-Regular"/>
              </a:rPr>
              <a:t>formativas en este ámbito</a:t>
            </a:r>
            <a:endParaRPr lang="es-ES" sz="4800" dirty="0"/>
          </a:p>
        </p:txBody>
      </p:sp>
    </p:spTree>
    <p:extLst>
      <p:ext uri="{BB962C8B-B14F-4D97-AF65-F5344CB8AC3E}">
        <p14:creationId xmlns:p14="http://schemas.microsoft.com/office/powerpoint/2010/main" val="111904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dad">
  <a:themeElements>
    <a:clrScheme name="Clarida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9463</TotalTime>
  <Words>806</Words>
  <Application>Microsoft Office PowerPoint</Application>
  <PresentationFormat>Presentación en pantalla (4:3)</PresentationFormat>
  <Paragraphs>82</Paragraphs>
  <Slides>32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32</vt:i4>
      </vt:variant>
    </vt:vector>
  </HeadingPairs>
  <TitlesOfParts>
    <vt:vector size="37" baseType="lpstr">
      <vt:lpstr>Arial</vt:lpstr>
      <vt:lpstr>Calibri</vt:lpstr>
      <vt:lpstr>OpenSans-Regular</vt:lpstr>
      <vt:lpstr>Tema de Office</vt:lpstr>
      <vt:lpstr>Claridad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Leticia Barrionuevo</cp:lastModifiedBy>
  <cp:revision>900</cp:revision>
  <dcterms:created xsi:type="dcterms:W3CDTF">2014-09-25T12:55:39Z</dcterms:created>
  <dcterms:modified xsi:type="dcterms:W3CDTF">2021-10-20T15:56:01Z</dcterms:modified>
</cp:coreProperties>
</file>