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3"/>
  </p:notesMasterIdLst>
  <p:sldIdLst>
    <p:sldId id="256" r:id="rId3"/>
    <p:sldId id="539" r:id="rId4"/>
    <p:sldId id="352" r:id="rId5"/>
    <p:sldId id="347" r:id="rId6"/>
    <p:sldId id="354" r:id="rId7"/>
    <p:sldId id="510" r:id="rId8"/>
    <p:sldId id="511" r:id="rId9"/>
    <p:sldId id="512" r:id="rId10"/>
    <p:sldId id="513" r:id="rId11"/>
    <p:sldId id="514" r:id="rId12"/>
    <p:sldId id="515" r:id="rId13"/>
    <p:sldId id="350" r:id="rId14"/>
    <p:sldId id="541" r:id="rId15"/>
    <p:sldId id="542" r:id="rId16"/>
    <p:sldId id="543" r:id="rId17"/>
    <p:sldId id="544" r:id="rId18"/>
    <p:sldId id="540" r:id="rId19"/>
    <p:sldId id="348" r:id="rId20"/>
    <p:sldId id="349" r:id="rId21"/>
    <p:sldId id="516" r:id="rId22"/>
    <p:sldId id="538" r:id="rId23"/>
    <p:sldId id="517" r:id="rId24"/>
    <p:sldId id="518" r:id="rId25"/>
    <p:sldId id="519" r:id="rId26"/>
    <p:sldId id="520" r:id="rId27"/>
    <p:sldId id="521" r:id="rId28"/>
    <p:sldId id="522" r:id="rId29"/>
    <p:sldId id="523" r:id="rId30"/>
    <p:sldId id="524" r:id="rId31"/>
    <p:sldId id="525" r:id="rId32"/>
    <p:sldId id="526" r:id="rId33"/>
    <p:sldId id="527" r:id="rId34"/>
    <p:sldId id="528" r:id="rId35"/>
    <p:sldId id="531" r:id="rId36"/>
    <p:sldId id="534" r:id="rId37"/>
    <p:sldId id="535" r:id="rId38"/>
    <p:sldId id="536" r:id="rId39"/>
    <p:sldId id="537" r:id="rId40"/>
    <p:sldId id="259" r:id="rId41"/>
    <p:sldId id="314" r:id="rId42"/>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71" autoAdjust="0"/>
    <p:restoredTop sz="94660"/>
  </p:normalViewPr>
  <p:slideViewPr>
    <p:cSldViewPr>
      <p:cViewPr varScale="1">
        <p:scale>
          <a:sx n="76" d="100"/>
          <a:sy n="76" d="100"/>
        </p:scale>
        <p:origin x="968"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D61514-8A03-4F08-9C90-BCE87332E0DB}" type="datetimeFigureOut">
              <a:rPr lang="es-ES" smtClean="0"/>
              <a:t>02/03/2022</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29AFAB-4F89-4870-A3BF-DA34132CE5C1}" type="slidenum">
              <a:rPr lang="es-ES" smtClean="0"/>
              <a:t>‹Nº›</a:t>
            </a:fld>
            <a:endParaRPr lang="es-ES"/>
          </a:p>
        </p:txBody>
      </p:sp>
    </p:spTree>
    <p:extLst>
      <p:ext uri="{BB962C8B-B14F-4D97-AF65-F5344CB8AC3E}">
        <p14:creationId xmlns:p14="http://schemas.microsoft.com/office/powerpoint/2010/main" val="2535151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B29AFAB-4F89-4870-A3BF-DA34132CE5C1}" type="slidenum">
              <a:rPr lang="es-ES" smtClean="0"/>
              <a:t>13</a:t>
            </a:fld>
            <a:endParaRPr lang="es-ES"/>
          </a:p>
        </p:txBody>
      </p:sp>
    </p:spTree>
    <p:extLst>
      <p:ext uri="{BB962C8B-B14F-4D97-AF65-F5344CB8AC3E}">
        <p14:creationId xmlns:p14="http://schemas.microsoft.com/office/powerpoint/2010/main" val="863553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B29AFAB-4F89-4870-A3BF-DA34132CE5C1}" type="slidenum">
              <a:rPr lang="es-ES" smtClean="0"/>
              <a:t>14</a:t>
            </a:fld>
            <a:endParaRPr lang="es-ES"/>
          </a:p>
        </p:txBody>
      </p:sp>
    </p:spTree>
    <p:extLst>
      <p:ext uri="{BB962C8B-B14F-4D97-AF65-F5344CB8AC3E}">
        <p14:creationId xmlns:p14="http://schemas.microsoft.com/office/powerpoint/2010/main" val="2325914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B29AFAB-4F89-4870-A3BF-DA34132CE5C1}" type="slidenum">
              <a:rPr lang="es-ES" smtClean="0"/>
              <a:t>15</a:t>
            </a:fld>
            <a:endParaRPr lang="es-ES"/>
          </a:p>
        </p:txBody>
      </p:sp>
    </p:spTree>
    <p:extLst>
      <p:ext uri="{BB962C8B-B14F-4D97-AF65-F5344CB8AC3E}">
        <p14:creationId xmlns:p14="http://schemas.microsoft.com/office/powerpoint/2010/main" val="995282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4B29AFAB-4F89-4870-A3BF-DA34132CE5C1}" type="slidenum">
              <a:rPr lang="es-ES" smtClean="0"/>
              <a:t>16</a:t>
            </a:fld>
            <a:endParaRPr lang="es-ES"/>
          </a:p>
        </p:txBody>
      </p:sp>
    </p:spTree>
    <p:extLst>
      <p:ext uri="{BB962C8B-B14F-4D97-AF65-F5344CB8AC3E}">
        <p14:creationId xmlns:p14="http://schemas.microsoft.com/office/powerpoint/2010/main" val="2508097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smtClean="0"/>
          </a:p>
        </p:txBody>
      </p:sp>
      <p:sp>
        <p:nvSpPr>
          <p:cNvPr id="4198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fld id="{A7493225-B95B-4575-8CBF-E1F7BE38D212}" type="slidenum">
              <a:rPr lang="es-ES" altLang="es-ES" smtClean="0"/>
              <a:pPr eaLnBrk="1" hangingPunct="1"/>
              <a:t>40</a:t>
            </a:fld>
            <a:endParaRPr lang="es-ES" altLang="es-E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825573CC-4237-4BD3-80A2-D12DF6B4DAEE}" type="datetimeFigureOut">
              <a:rPr lang="es-ES" smtClean="0"/>
              <a:t>02/03/2022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72659DB-1639-4EA0-9C07-3C7E3758F141}" type="slidenum">
              <a:rPr lang="es-ES" smtClean="0"/>
              <a:t>‹Nº›</a:t>
            </a:fld>
            <a:endParaRPr lang="es-ES"/>
          </a:p>
        </p:txBody>
      </p:sp>
    </p:spTree>
    <p:extLst>
      <p:ext uri="{BB962C8B-B14F-4D97-AF65-F5344CB8AC3E}">
        <p14:creationId xmlns:p14="http://schemas.microsoft.com/office/powerpoint/2010/main" val="442529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825573CC-4237-4BD3-80A2-D12DF6B4DAEE}" type="datetimeFigureOut">
              <a:rPr lang="es-ES" smtClean="0"/>
              <a:t>02/03/2022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72659DB-1639-4EA0-9C07-3C7E3758F141}" type="slidenum">
              <a:rPr lang="es-ES" smtClean="0"/>
              <a:t>‹Nº›</a:t>
            </a:fld>
            <a:endParaRPr lang="es-ES"/>
          </a:p>
        </p:txBody>
      </p:sp>
    </p:spTree>
    <p:extLst>
      <p:ext uri="{BB962C8B-B14F-4D97-AF65-F5344CB8AC3E}">
        <p14:creationId xmlns:p14="http://schemas.microsoft.com/office/powerpoint/2010/main" val="50731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825573CC-4237-4BD3-80A2-D12DF6B4DAEE}" type="datetimeFigureOut">
              <a:rPr lang="es-ES" smtClean="0"/>
              <a:t>02/03/2022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72659DB-1639-4EA0-9C07-3C7E3758F141}" type="slidenum">
              <a:rPr lang="es-ES" smtClean="0"/>
              <a:t>‹Nº›</a:t>
            </a:fld>
            <a:endParaRPr lang="es-ES"/>
          </a:p>
        </p:txBody>
      </p:sp>
    </p:spTree>
    <p:extLst>
      <p:ext uri="{BB962C8B-B14F-4D97-AF65-F5344CB8AC3E}">
        <p14:creationId xmlns:p14="http://schemas.microsoft.com/office/powerpoint/2010/main" val="2969353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smtClean="0"/>
              <a:t>Haga clic para editar el estilo de subtítulo del patrón</a:t>
            </a:r>
            <a:endParaRPr lang="es-ES"/>
          </a:p>
        </p:txBody>
      </p:sp>
      <p:sp>
        <p:nvSpPr>
          <p:cNvPr id="4" name="Marcador de fecha 3"/>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02/03/2022</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3567717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02/03/2022</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2163583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45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02/03/2022</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2257608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6286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4629150" y="1825625"/>
            <a:ext cx="38862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02/03/2022</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pPr defTabSz="685800"/>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2774735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Editar el estilo de texto del patrón</a:t>
            </a:r>
          </a:p>
        </p:txBody>
      </p:sp>
      <p:sp>
        <p:nvSpPr>
          <p:cNvPr id="4" name="Marcador de contenido 3"/>
          <p:cNvSpPr>
            <a:spLocks noGrp="1"/>
          </p:cNvSpPr>
          <p:nvPr>
            <p:ph sz="half" idx="2"/>
          </p:nvPr>
        </p:nvSpPr>
        <p:spPr>
          <a:xfrm>
            <a:off x="629842" y="2505075"/>
            <a:ext cx="3868340"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Editar el estilo de texto del patrón</a:t>
            </a:r>
          </a:p>
        </p:txBody>
      </p:sp>
      <p:sp>
        <p:nvSpPr>
          <p:cNvPr id="6" name="Marcador de contenido 5"/>
          <p:cNvSpPr>
            <a:spLocks noGrp="1"/>
          </p:cNvSpPr>
          <p:nvPr>
            <p:ph sz="quarter" idx="4"/>
          </p:nvPr>
        </p:nvSpPr>
        <p:spPr>
          <a:xfrm>
            <a:off x="4629150" y="2505075"/>
            <a:ext cx="3887391"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02/03/2022</a:t>
            </a:fld>
            <a:endParaRPr lang="es-ES">
              <a:solidFill>
                <a:prstClr val="black">
                  <a:tint val="75000"/>
                </a:prstClr>
              </a:solidFill>
            </a:endParaRPr>
          </a:p>
        </p:txBody>
      </p:sp>
      <p:sp>
        <p:nvSpPr>
          <p:cNvPr id="8" name="Marcador de pie de página 7"/>
          <p:cNvSpPr>
            <a:spLocks noGrp="1"/>
          </p:cNvSpPr>
          <p:nvPr>
            <p:ph type="ftr" sz="quarter" idx="11"/>
          </p:nvPr>
        </p:nvSpPr>
        <p:spPr/>
        <p:txBody>
          <a:bodyPr/>
          <a:lstStyle/>
          <a:p>
            <a:pPr defTabSz="685800"/>
            <a:endParaRPr lang="es-ES">
              <a:solidFill>
                <a:prstClr val="black">
                  <a:tint val="75000"/>
                </a:prstClr>
              </a:solidFill>
            </a:endParaRPr>
          </a:p>
        </p:txBody>
      </p:sp>
      <p:sp>
        <p:nvSpPr>
          <p:cNvPr id="9" name="Marcador de número de diapositiva 8"/>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24815132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02/03/2022</a:t>
            </a:fld>
            <a:endParaRPr lang="es-ES">
              <a:solidFill>
                <a:prstClr val="black">
                  <a:tint val="75000"/>
                </a:prstClr>
              </a:solidFill>
            </a:endParaRPr>
          </a:p>
        </p:txBody>
      </p:sp>
      <p:sp>
        <p:nvSpPr>
          <p:cNvPr id="4" name="Marcador de pie de página 3"/>
          <p:cNvSpPr>
            <a:spLocks noGrp="1"/>
          </p:cNvSpPr>
          <p:nvPr>
            <p:ph type="ftr" sz="quarter" idx="11"/>
          </p:nvPr>
        </p:nvSpPr>
        <p:spPr/>
        <p:txBody>
          <a:bodyPr/>
          <a:lstStyle/>
          <a:p>
            <a:pPr defTabSz="685800"/>
            <a:endParaRPr lang="es-ES">
              <a:solidFill>
                <a:prstClr val="black">
                  <a:tint val="75000"/>
                </a:prstClr>
              </a:solidFill>
            </a:endParaRPr>
          </a:p>
        </p:txBody>
      </p:sp>
      <p:sp>
        <p:nvSpPr>
          <p:cNvPr id="5" name="Marcador de número de diapositiva 4"/>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32292737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02/03/2022</a:t>
            </a:fld>
            <a:endParaRPr lang="es-ES">
              <a:solidFill>
                <a:prstClr val="black">
                  <a:tint val="75000"/>
                </a:prstClr>
              </a:solidFill>
            </a:endParaRPr>
          </a:p>
        </p:txBody>
      </p:sp>
      <p:sp>
        <p:nvSpPr>
          <p:cNvPr id="3" name="Marcador de pie de página 2"/>
          <p:cNvSpPr>
            <a:spLocks noGrp="1"/>
          </p:cNvSpPr>
          <p:nvPr>
            <p:ph type="ftr" sz="quarter" idx="11"/>
          </p:nvPr>
        </p:nvSpPr>
        <p:spPr/>
        <p:txBody>
          <a:bodyPr/>
          <a:lstStyle/>
          <a:p>
            <a:pPr defTabSz="685800"/>
            <a:endParaRPr lang="es-ES">
              <a:solidFill>
                <a:prstClr val="black">
                  <a:tint val="75000"/>
                </a:prstClr>
              </a:solidFill>
            </a:endParaRPr>
          </a:p>
        </p:txBody>
      </p:sp>
      <p:sp>
        <p:nvSpPr>
          <p:cNvPr id="4" name="Marcador de número de diapositiva 3"/>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5866916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02/03/2022</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pPr defTabSz="685800"/>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2253962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825573CC-4237-4BD3-80A2-D12DF6B4DAEE}" type="datetimeFigureOut">
              <a:rPr lang="es-ES" smtClean="0"/>
              <a:t>02/03/2022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72659DB-1639-4EA0-9C07-3C7E3758F141}" type="slidenum">
              <a:rPr lang="es-ES" smtClean="0"/>
              <a:t>‹Nº›</a:t>
            </a:fld>
            <a:endParaRPr lang="es-ES"/>
          </a:p>
        </p:txBody>
      </p:sp>
    </p:spTree>
    <p:extLst>
      <p:ext uri="{BB962C8B-B14F-4D97-AF65-F5344CB8AC3E}">
        <p14:creationId xmlns:p14="http://schemas.microsoft.com/office/powerpoint/2010/main" val="32271948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02/03/2022</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pPr defTabSz="685800"/>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32642226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02/03/2022</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18482405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628650" y="365125"/>
            <a:ext cx="5800725"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pPr defTabSz="685800"/>
            <a:fld id="{6E056DEF-69B8-4A49-9327-1931BEA1F172}" type="datetimeFigureOut">
              <a:rPr lang="es-ES" smtClean="0">
                <a:solidFill>
                  <a:prstClr val="black">
                    <a:tint val="75000"/>
                  </a:prstClr>
                </a:solidFill>
              </a:rPr>
              <a:pPr defTabSz="685800"/>
              <a:t>02/03/2022</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pPr defTabSz="685800"/>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2177345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825573CC-4237-4BD3-80A2-D12DF6B4DAEE}" type="datetimeFigureOut">
              <a:rPr lang="es-ES" smtClean="0"/>
              <a:t>02/03/2022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872659DB-1639-4EA0-9C07-3C7E3758F141}" type="slidenum">
              <a:rPr lang="es-ES" smtClean="0"/>
              <a:t>‹Nº›</a:t>
            </a:fld>
            <a:endParaRPr lang="es-ES"/>
          </a:p>
        </p:txBody>
      </p:sp>
    </p:spTree>
    <p:extLst>
      <p:ext uri="{BB962C8B-B14F-4D97-AF65-F5344CB8AC3E}">
        <p14:creationId xmlns:p14="http://schemas.microsoft.com/office/powerpoint/2010/main" val="3348224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825573CC-4237-4BD3-80A2-D12DF6B4DAEE}" type="datetimeFigureOut">
              <a:rPr lang="es-ES" smtClean="0"/>
              <a:t>02/03/2022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872659DB-1639-4EA0-9C07-3C7E3758F141}" type="slidenum">
              <a:rPr lang="es-ES" smtClean="0"/>
              <a:t>‹Nº›</a:t>
            </a:fld>
            <a:endParaRPr lang="es-ES"/>
          </a:p>
        </p:txBody>
      </p:sp>
    </p:spTree>
    <p:extLst>
      <p:ext uri="{BB962C8B-B14F-4D97-AF65-F5344CB8AC3E}">
        <p14:creationId xmlns:p14="http://schemas.microsoft.com/office/powerpoint/2010/main" val="1693160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825573CC-4237-4BD3-80A2-D12DF6B4DAEE}" type="datetimeFigureOut">
              <a:rPr lang="es-ES" smtClean="0"/>
              <a:t>02/03/2022</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872659DB-1639-4EA0-9C07-3C7E3758F141}" type="slidenum">
              <a:rPr lang="es-ES" smtClean="0"/>
              <a:t>‹Nº›</a:t>
            </a:fld>
            <a:endParaRPr lang="es-ES"/>
          </a:p>
        </p:txBody>
      </p:sp>
    </p:spTree>
    <p:extLst>
      <p:ext uri="{BB962C8B-B14F-4D97-AF65-F5344CB8AC3E}">
        <p14:creationId xmlns:p14="http://schemas.microsoft.com/office/powerpoint/2010/main" val="3127411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825573CC-4237-4BD3-80A2-D12DF6B4DAEE}" type="datetimeFigureOut">
              <a:rPr lang="es-ES" smtClean="0"/>
              <a:t>02/03/2022</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872659DB-1639-4EA0-9C07-3C7E3758F141}" type="slidenum">
              <a:rPr lang="es-ES" smtClean="0"/>
              <a:t>‹Nº›</a:t>
            </a:fld>
            <a:endParaRPr lang="es-ES"/>
          </a:p>
        </p:txBody>
      </p:sp>
    </p:spTree>
    <p:extLst>
      <p:ext uri="{BB962C8B-B14F-4D97-AF65-F5344CB8AC3E}">
        <p14:creationId xmlns:p14="http://schemas.microsoft.com/office/powerpoint/2010/main" val="3584856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825573CC-4237-4BD3-80A2-D12DF6B4DAEE}" type="datetimeFigureOut">
              <a:rPr lang="es-ES" smtClean="0"/>
              <a:t>02/03/2022</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872659DB-1639-4EA0-9C07-3C7E3758F141}" type="slidenum">
              <a:rPr lang="es-ES" smtClean="0"/>
              <a:t>‹Nº›</a:t>
            </a:fld>
            <a:endParaRPr lang="es-ES"/>
          </a:p>
        </p:txBody>
      </p:sp>
    </p:spTree>
    <p:extLst>
      <p:ext uri="{BB962C8B-B14F-4D97-AF65-F5344CB8AC3E}">
        <p14:creationId xmlns:p14="http://schemas.microsoft.com/office/powerpoint/2010/main" val="2462428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825573CC-4237-4BD3-80A2-D12DF6B4DAEE}" type="datetimeFigureOut">
              <a:rPr lang="es-ES" smtClean="0"/>
              <a:t>02/03/2022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872659DB-1639-4EA0-9C07-3C7E3758F141}" type="slidenum">
              <a:rPr lang="es-ES" smtClean="0"/>
              <a:t>‹Nº›</a:t>
            </a:fld>
            <a:endParaRPr lang="es-ES"/>
          </a:p>
        </p:txBody>
      </p:sp>
    </p:spTree>
    <p:extLst>
      <p:ext uri="{BB962C8B-B14F-4D97-AF65-F5344CB8AC3E}">
        <p14:creationId xmlns:p14="http://schemas.microsoft.com/office/powerpoint/2010/main" val="3669044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825573CC-4237-4BD3-80A2-D12DF6B4DAEE}" type="datetimeFigureOut">
              <a:rPr lang="es-ES" smtClean="0"/>
              <a:t>02/03/2022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872659DB-1639-4EA0-9C07-3C7E3758F141}" type="slidenum">
              <a:rPr lang="es-ES" smtClean="0"/>
              <a:t>‹Nº›</a:t>
            </a:fld>
            <a:endParaRPr lang="es-ES"/>
          </a:p>
        </p:txBody>
      </p:sp>
    </p:spTree>
    <p:extLst>
      <p:ext uri="{BB962C8B-B14F-4D97-AF65-F5344CB8AC3E}">
        <p14:creationId xmlns:p14="http://schemas.microsoft.com/office/powerpoint/2010/main" val="3087441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5573CC-4237-4BD3-80A2-D12DF6B4DAEE}" type="datetimeFigureOut">
              <a:rPr lang="es-ES" smtClean="0"/>
              <a:t>02/03/2022</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2659DB-1639-4EA0-9C07-3C7E3758F141}" type="slidenum">
              <a:rPr lang="es-ES" smtClean="0"/>
              <a:t>‹Nº›</a:t>
            </a:fld>
            <a:endParaRPr lang="es-ES"/>
          </a:p>
        </p:txBody>
      </p:sp>
    </p:spTree>
    <p:extLst>
      <p:ext uri="{BB962C8B-B14F-4D97-AF65-F5344CB8AC3E}">
        <p14:creationId xmlns:p14="http://schemas.microsoft.com/office/powerpoint/2010/main" val="2959641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6E056DEF-69B8-4A49-9327-1931BEA1F172}" type="datetimeFigureOut">
              <a:rPr lang="es-ES" smtClean="0">
                <a:solidFill>
                  <a:prstClr val="black">
                    <a:tint val="75000"/>
                  </a:prstClr>
                </a:solidFill>
              </a:rPr>
              <a:pPr defTabSz="685800"/>
              <a:t>02/03/2022</a:t>
            </a:fld>
            <a:endParaRPr lang="es-ES">
              <a:solidFill>
                <a:prstClr val="black">
                  <a:tint val="75000"/>
                </a:prstClr>
              </a:solidFill>
            </a:endParaRPr>
          </a:p>
        </p:txBody>
      </p:sp>
      <p:sp>
        <p:nvSpPr>
          <p:cNvPr id="5" name="Marcador de pie de pá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s-ES">
              <a:solidFill>
                <a:prstClr val="black">
                  <a:tint val="75000"/>
                </a:prstClr>
              </a:solidFill>
            </a:endParaRPr>
          </a:p>
        </p:txBody>
      </p:sp>
      <p:sp>
        <p:nvSpPr>
          <p:cNvPr id="6" name="Marcador de número de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168BAFB-0314-4572-8B60-613CCB994595}" type="slidenum">
              <a:rPr lang="es-ES" smtClean="0">
                <a:solidFill>
                  <a:prstClr val="black">
                    <a:tint val="75000"/>
                  </a:prstClr>
                </a:solidFill>
              </a:rPr>
              <a:pPr defTabSz="685800"/>
              <a:t>‹Nº›</a:t>
            </a:fld>
            <a:endParaRPr lang="es-ES">
              <a:solidFill>
                <a:prstClr val="black">
                  <a:tint val="75000"/>
                </a:prstClr>
              </a:solidFill>
            </a:endParaRPr>
          </a:p>
        </p:txBody>
      </p:sp>
    </p:spTree>
    <p:extLst>
      <p:ext uri="{BB962C8B-B14F-4D97-AF65-F5344CB8AC3E}">
        <p14:creationId xmlns:p14="http://schemas.microsoft.com/office/powerpoint/2010/main" val="12736777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mailto:buffl@unileon.es"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hyperlink" Target="https://ruidera.uclm.es/xmlui/bitstream/handle/10578/23464/La%20Clase%20Invertida%2C%20revisi%C3%B3n%20sistem%C3%A1tica%20en%20el%20periodo%202010-2017.pdf?sequence=1&amp;isAllowed=y" TargetMode="External"/><Relationship Id="rId3" Type="http://schemas.openxmlformats.org/officeDocument/2006/relationships/image" Target="../media/image17.png"/><Relationship Id="rId7" Type="http://schemas.openxmlformats.org/officeDocument/2006/relationships/hyperlink" Target="https://scielo.isciii.es/scielo.php?script=sci_arttext&amp;pid=S2014-98322019000600002"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publicaciones.unirioja.es/ojs/index.php/contextos/article/view/4727/3701" TargetMode="External"/><Relationship Id="rId5" Type="http://schemas.openxmlformats.org/officeDocument/2006/relationships/hyperlink" Target="https://theconversation.com/el-aula-invertida-en-educacion-superior-una-oportunidad-en-tiempos-de-pandemia-168436" TargetMode="External"/><Relationship Id="rId4" Type="http://schemas.openxmlformats.org/officeDocument/2006/relationships/hyperlink" Target="https://www.redalyc.org/journal/3498/349856003016/html/"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investigacion.upaep.mx/micrositios/ebpd/assets/aprendizaje_basado_en_proyectos.pdf"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hyperlink" Target="http://diposit.ub.edu/dspace/bitstream/2445/169619/1/CDU_41_spa.pdf" TargetMode="External"/><Relationship Id="rId4" Type="http://schemas.openxmlformats.org/officeDocument/2006/relationships/hyperlink" Target="https://recyt.fecyt.es/index.php/profesorado/article/view/66383"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investigacion.upaep.mx/micrositios/ebpd/assets/aprendizaje_basado_en_proyectos.pdf" TargetMode="External"/><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accedacris.ulpgc.es/bitstream/10553/58109/2/Aprendizaje_colaborativo_on_line..pdf" TargetMode="External"/><Relationship Id="rId5" Type="http://schemas.openxmlformats.org/officeDocument/2006/relationships/hyperlink" Target="https://www.scielo.cl/scielo.php?script=sci_arttext&amp;pid=S0718-51622019000100269" TargetMode="External"/><Relationship Id="rId4" Type="http://schemas.openxmlformats.org/officeDocument/2006/relationships/hyperlink" Target="https://polipapers.upv.es/index.php/REDU/article/view/5624"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investigacion.upaep.mx/micrositios/ebpd/assets/aprendizaje_basado_en_proyectos.pdf" TargetMode="External"/><Relationship Id="rId7" Type="http://schemas.openxmlformats.org/officeDocument/2006/relationships/hyperlink" Target="https://ddd.uab.cat/pub/llibres/2018/188188/ebook15.pdf"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repositorio.uam.es/handle/10486/678803" TargetMode="External"/><Relationship Id="rId5" Type="http://schemas.openxmlformats.org/officeDocument/2006/relationships/hyperlink" Target="https://accedacris.ulpgc.es/bitstream/10553/52689/2/25.Gamificacion_entorno_universitario.pdf" TargetMode="Externa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6"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youtu.be/aCX65T-Q6PE" TargetMode="Externa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hyperlink" Target="https://youtu.be/rYuOdVP688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ed.ted.com/" TargetMode="Externa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youtube.com/watch?v=nGF5diHmKJA" TargetMode="Externa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hyperlink" Target="https://www.youtube.com/watch?v=lmwXh3O4w_4"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 Id="rId5" Type="http://schemas.openxmlformats.org/officeDocument/2006/relationships/image" Target="../media/image81.png"/><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hyperlink" Target="https://youtu.be/ePOnn0H9GMY"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hyperlink" Target="https://youtu.be/ahxDLOiR15Y"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5310046" y="5293663"/>
            <a:ext cx="3600400" cy="1292662"/>
          </a:xfrm>
          <a:prstGeom prst="rect">
            <a:avLst/>
          </a:prstGeom>
          <a:noFill/>
        </p:spPr>
        <p:txBody>
          <a:bodyPr wrap="square" rtlCol="0">
            <a:spAutoFit/>
          </a:bodyPr>
          <a:lstStyle/>
          <a:p>
            <a:pPr algn="r"/>
            <a:r>
              <a:rPr lang="es-ES" sz="2400" b="1" dirty="0" smtClean="0"/>
              <a:t>Leticia Barrionuevo</a:t>
            </a:r>
          </a:p>
          <a:p>
            <a:pPr algn="r"/>
            <a:r>
              <a:rPr lang="es-ES" dirty="0" smtClean="0"/>
              <a:t>Biblioteca Universidad de León</a:t>
            </a:r>
          </a:p>
          <a:p>
            <a:pPr algn="r"/>
            <a:r>
              <a:rPr lang="es-ES" dirty="0" smtClean="0">
                <a:hlinkClick r:id="rId2"/>
              </a:rPr>
              <a:t>buffl@unileon.es</a:t>
            </a:r>
            <a:endParaRPr lang="es-ES" dirty="0" smtClean="0"/>
          </a:p>
          <a:p>
            <a:pPr algn="r"/>
            <a:r>
              <a:rPr lang="es-ES" dirty="0" smtClean="0"/>
              <a:t>Ext.1004</a:t>
            </a:r>
            <a:endParaRPr lang="es-ES" dirty="0"/>
          </a:p>
        </p:txBody>
      </p:sp>
      <p:sp>
        <p:nvSpPr>
          <p:cNvPr id="5" name="4 CuadroTexto"/>
          <p:cNvSpPr txBox="1"/>
          <p:nvPr/>
        </p:nvSpPr>
        <p:spPr>
          <a:xfrm>
            <a:off x="107504" y="3042439"/>
            <a:ext cx="8621237" cy="2123658"/>
          </a:xfrm>
          <a:prstGeom prst="rect">
            <a:avLst/>
          </a:prstGeom>
          <a:noFill/>
        </p:spPr>
        <p:txBody>
          <a:bodyPr wrap="square" rtlCol="0">
            <a:spAutoFit/>
          </a:bodyPr>
          <a:lstStyle/>
          <a:p>
            <a:pPr algn="ctr"/>
            <a:r>
              <a:rPr lang="es-ES" sz="6600" b="1" dirty="0" smtClean="0"/>
              <a:t>Metodologías </a:t>
            </a:r>
            <a:r>
              <a:rPr lang="es-ES" sz="6600" dirty="0" smtClean="0"/>
              <a:t>activas </a:t>
            </a:r>
            <a:r>
              <a:rPr lang="es-ES" sz="6600" dirty="0" smtClean="0"/>
              <a:t>en Educación Superior</a:t>
            </a:r>
            <a:endParaRPr lang="es-ES" sz="6600" dirty="0"/>
          </a:p>
        </p:txBody>
      </p:sp>
      <p:pic>
        <p:nvPicPr>
          <p:cNvPr id="9" name="Picture 4" descr="C:\Users\Usuario\Desktop\Logo btc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260648"/>
            <a:ext cx="2016224" cy="2016224"/>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4"/>
          <a:stretch>
            <a:fillRect/>
          </a:stretch>
        </p:blipFill>
        <p:spPr>
          <a:xfrm>
            <a:off x="5179087" y="188640"/>
            <a:ext cx="3528887" cy="2378957"/>
          </a:xfrm>
          <a:prstGeom prst="rect">
            <a:avLst/>
          </a:prstGeom>
        </p:spPr>
      </p:pic>
    </p:spTree>
    <p:extLst>
      <p:ext uri="{BB962C8B-B14F-4D97-AF65-F5344CB8AC3E}">
        <p14:creationId xmlns:p14="http://schemas.microsoft.com/office/powerpoint/2010/main" val="27514826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719320" y="332656"/>
            <a:ext cx="5822043" cy="1046440"/>
          </a:xfrm>
          <a:prstGeom prst="rect">
            <a:avLst/>
          </a:prstGeom>
        </p:spPr>
        <p:txBody>
          <a:bodyPr wrap="none">
            <a:spAutoFit/>
          </a:bodyPr>
          <a:lstStyle/>
          <a:p>
            <a:pPr algn="ctr"/>
            <a:r>
              <a:rPr lang="es-ES" sz="4400" dirty="0"/>
              <a:t>Aprendizaje </a:t>
            </a:r>
            <a:r>
              <a:rPr lang="es-ES" sz="4400" dirty="0" smtClean="0"/>
              <a:t>Cooperativo</a:t>
            </a:r>
            <a:endParaRPr lang="es-ES" sz="4400" dirty="0"/>
          </a:p>
          <a:p>
            <a:endParaRPr lang="es-ES" dirty="0"/>
          </a:p>
        </p:txBody>
      </p:sp>
      <p:sp>
        <p:nvSpPr>
          <p:cNvPr id="3" name="Rectángulo 2"/>
          <p:cNvSpPr/>
          <p:nvPr/>
        </p:nvSpPr>
        <p:spPr>
          <a:xfrm>
            <a:off x="381869" y="1256467"/>
            <a:ext cx="8496944" cy="5601533"/>
          </a:xfrm>
          <a:prstGeom prst="rect">
            <a:avLst/>
          </a:prstGeom>
        </p:spPr>
        <p:txBody>
          <a:bodyPr wrap="square">
            <a:spAutoFit/>
          </a:bodyPr>
          <a:lstStyle/>
          <a:p>
            <a:pPr algn="just"/>
            <a:r>
              <a:rPr lang="es-ES" sz="2400" dirty="0"/>
              <a:t>M</a:t>
            </a:r>
            <a:r>
              <a:rPr lang="es-ES" sz="2400" dirty="0" smtClean="0"/>
              <a:t>etodología </a:t>
            </a:r>
            <a:r>
              <a:rPr lang="es-ES" sz="2400" dirty="0"/>
              <a:t>que los </a:t>
            </a:r>
            <a:r>
              <a:rPr lang="es-ES" sz="2400" dirty="0" smtClean="0"/>
              <a:t>docentes </a:t>
            </a:r>
            <a:r>
              <a:rPr lang="es-ES" sz="2400" dirty="0"/>
              <a:t>usan para agrupar a los estudiantes y, así, impactar en el aprendizaje de una manera </a:t>
            </a:r>
            <a:r>
              <a:rPr lang="es-ES" sz="2400" dirty="0" smtClean="0"/>
              <a:t>positiva. Los </a:t>
            </a:r>
            <a:r>
              <a:rPr lang="es-ES" sz="2400" dirty="0"/>
              <a:t>defensores de este modelo teorizan que trabajar en grupo mejora la atención, la implicación y la adquisición de conocimientos por parte de los alumnos</a:t>
            </a:r>
            <a:r>
              <a:rPr lang="es-ES" sz="2400" dirty="0" smtClean="0"/>
              <a:t>. </a:t>
            </a:r>
            <a:r>
              <a:rPr lang="es-ES" sz="2400" dirty="0"/>
              <a:t>La principal característica es que se estructura en base a la formación de grupos de entre 3-6 personas, donde cada miembro tiene un rol determinado y para alcanzar los objetivos es necesario interactuar y trabajar de forma coordinada.</a:t>
            </a:r>
          </a:p>
          <a:p>
            <a:pPr algn="just"/>
            <a:r>
              <a:rPr lang="es-ES" sz="2400" dirty="0"/>
              <a:t>En el aprendizaje individual, el alumno se focaliza en conseguir sus objetivos sin tener que depender del resto de sus compañeros. En cambio, en el aprendizaje cooperativo el objetivo final es siempre común y se va a lograr si cada uno de los miembros realiza con éxito su </a:t>
            </a:r>
            <a:r>
              <a:rPr lang="es-ES" sz="2400" dirty="0" smtClean="0"/>
              <a:t>tareas</a:t>
            </a:r>
            <a:endParaRPr lang="es-ES" sz="2400" dirty="0"/>
          </a:p>
          <a:p>
            <a:endParaRPr lang="es-ES" dirty="0"/>
          </a:p>
          <a:p>
            <a:pPr algn="ctr"/>
            <a:endParaRPr lang="es-ES" sz="2800" dirty="0"/>
          </a:p>
        </p:txBody>
      </p:sp>
    </p:spTree>
    <p:extLst>
      <p:ext uri="{BB962C8B-B14F-4D97-AF65-F5344CB8AC3E}">
        <p14:creationId xmlns:p14="http://schemas.microsoft.com/office/powerpoint/2010/main" val="40657179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756592" y="2724018"/>
            <a:ext cx="862123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6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Imagen 3"/>
          <p:cNvPicPr>
            <a:picLocks noChangeAspect="1"/>
          </p:cNvPicPr>
          <p:nvPr/>
        </p:nvPicPr>
        <p:blipFill>
          <a:blip r:embed="rId2"/>
          <a:stretch>
            <a:fillRect/>
          </a:stretch>
        </p:blipFill>
        <p:spPr>
          <a:xfrm>
            <a:off x="323528" y="1772816"/>
            <a:ext cx="8571315" cy="4606903"/>
          </a:xfrm>
          <a:prstGeom prst="rect">
            <a:avLst/>
          </a:prstGeom>
        </p:spPr>
      </p:pic>
      <p:sp>
        <p:nvSpPr>
          <p:cNvPr id="2" name="Rectángulo 1"/>
          <p:cNvSpPr/>
          <p:nvPr/>
        </p:nvSpPr>
        <p:spPr>
          <a:xfrm>
            <a:off x="342621" y="620688"/>
            <a:ext cx="8273675" cy="830997"/>
          </a:xfrm>
          <a:prstGeom prst="rect">
            <a:avLst/>
          </a:prstGeom>
        </p:spPr>
        <p:txBody>
          <a:bodyPr wrap="none">
            <a:spAutoFit/>
          </a:bodyPr>
          <a:lstStyle/>
          <a:p>
            <a:r>
              <a:rPr lang="es-ES" sz="4800" dirty="0" err="1" smtClean="0"/>
              <a:t>Gamificación</a:t>
            </a:r>
            <a:r>
              <a:rPr lang="es-ES" sz="4800" dirty="0" smtClean="0"/>
              <a:t>, aprendizaje lúdico</a:t>
            </a:r>
            <a:endParaRPr lang="es-ES" sz="4800" dirty="0"/>
          </a:p>
        </p:txBody>
      </p:sp>
    </p:spTree>
    <p:extLst>
      <p:ext uri="{BB962C8B-B14F-4D97-AF65-F5344CB8AC3E}">
        <p14:creationId xmlns:p14="http://schemas.microsoft.com/office/powerpoint/2010/main" val="35982027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31746" r="33333"/>
          <a:stretch/>
        </p:blipFill>
        <p:spPr>
          <a:xfrm>
            <a:off x="5220072" y="908720"/>
            <a:ext cx="3168352" cy="4135028"/>
          </a:xfrm>
          <a:prstGeom prst="rect">
            <a:avLst/>
          </a:prstGeom>
        </p:spPr>
      </p:pic>
      <p:pic>
        <p:nvPicPr>
          <p:cNvPr id="2" name="Imagen 1"/>
          <p:cNvPicPr>
            <a:picLocks noChangeAspect="1"/>
          </p:cNvPicPr>
          <p:nvPr/>
        </p:nvPicPr>
        <p:blipFill>
          <a:blip r:embed="rId3"/>
          <a:stretch>
            <a:fillRect/>
          </a:stretch>
        </p:blipFill>
        <p:spPr>
          <a:xfrm>
            <a:off x="683568" y="1556792"/>
            <a:ext cx="4452229" cy="3554363"/>
          </a:xfrm>
          <a:prstGeom prst="rect">
            <a:avLst/>
          </a:prstGeom>
        </p:spPr>
      </p:pic>
    </p:spTree>
    <p:extLst>
      <p:ext uri="{BB962C8B-B14F-4D97-AF65-F5344CB8AC3E}">
        <p14:creationId xmlns:p14="http://schemas.microsoft.com/office/powerpoint/2010/main" val="36524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15285" y="116632"/>
            <a:ext cx="6178426" cy="1585097"/>
          </a:xfrm>
          <a:prstGeom prst="rect">
            <a:avLst/>
          </a:prstGeom>
        </p:spPr>
      </p:pic>
      <p:sp>
        <p:nvSpPr>
          <p:cNvPr id="6" name="Rectángulo 5"/>
          <p:cNvSpPr/>
          <p:nvPr/>
        </p:nvSpPr>
        <p:spPr>
          <a:xfrm>
            <a:off x="395536" y="2564904"/>
            <a:ext cx="8208912" cy="5078313"/>
          </a:xfrm>
          <a:prstGeom prst="rect">
            <a:avLst/>
          </a:prstGeom>
        </p:spPr>
        <p:txBody>
          <a:bodyPr wrap="square">
            <a:spAutoFit/>
          </a:bodyPr>
          <a:lstStyle/>
          <a:p>
            <a:r>
              <a:rPr lang="es-ES" dirty="0">
                <a:hlinkClick r:id="rId4"/>
              </a:rPr>
              <a:t>https://www.redalyc.org/journal/3498/349856003016/html</a:t>
            </a:r>
            <a:r>
              <a:rPr lang="es-ES" dirty="0" smtClean="0">
                <a:hlinkClick r:id="rId4"/>
              </a:rPr>
              <a:t>/</a:t>
            </a:r>
            <a:endParaRPr lang="es-ES" dirty="0" smtClean="0"/>
          </a:p>
          <a:p>
            <a:endParaRPr lang="es-ES" dirty="0"/>
          </a:p>
          <a:p>
            <a:r>
              <a:rPr lang="es-ES" dirty="0">
                <a:hlinkClick r:id="rId5"/>
              </a:rPr>
              <a:t>https://</a:t>
            </a:r>
            <a:r>
              <a:rPr lang="es-ES" dirty="0" smtClean="0">
                <a:hlinkClick r:id="rId5"/>
              </a:rPr>
              <a:t>theconversation.com/el-aula-invertida-en-educacion-superior-una-oportunidad-en-tiempos-de-pandemia-168436</a:t>
            </a:r>
            <a:endParaRPr lang="es-ES" dirty="0" smtClean="0"/>
          </a:p>
          <a:p>
            <a:endParaRPr lang="es-ES" dirty="0"/>
          </a:p>
          <a:p>
            <a:r>
              <a:rPr lang="es-ES" dirty="0">
                <a:hlinkClick r:id="rId6"/>
              </a:rPr>
              <a:t>https://</a:t>
            </a:r>
            <a:r>
              <a:rPr lang="es-ES" dirty="0" smtClean="0">
                <a:hlinkClick r:id="rId6"/>
              </a:rPr>
              <a:t>publicaciones.unirioja.es/ojs/index.php/contextos/article/view/4727/3701</a:t>
            </a:r>
            <a:endParaRPr lang="es-ES" dirty="0" smtClean="0"/>
          </a:p>
          <a:p>
            <a:endParaRPr lang="es-ES" dirty="0"/>
          </a:p>
          <a:p>
            <a:r>
              <a:rPr lang="es-ES" dirty="0">
                <a:hlinkClick r:id="rId7"/>
              </a:rPr>
              <a:t>https://</a:t>
            </a:r>
            <a:r>
              <a:rPr lang="es-ES" dirty="0" smtClean="0">
                <a:hlinkClick r:id="rId7"/>
              </a:rPr>
              <a:t>scielo.isciii.es/scielo.php?script=sci_arttext&amp;pid=S2014-98322019000600002</a:t>
            </a:r>
            <a:endParaRPr lang="es-ES" dirty="0" smtClean="0"/>
          </a:p>
          <a:p>
            <a:endParaRPr lang="es-ES" dirty="0"/>
          </a:p>
          <a:p>
            <a:r>
              <a:rPr lang="es-ES" dirty="0">
                <a:hlinkClick r:id="rId8"/>
              </a:rPr>
              <a:t>https://</a:t>
            </a:r>
            <a:r>
              <a:rPr lang="es-ES" dirty="0" smtClean="0">
                <a:hlinkClick r:id="rId8"/>
              </a:rPr>
              <a:t>ruidera.uclm.es/xmlui/bitstream/handle/10578/23464/La%20Clase%20Invertida%2C%20revisi%C3%B3n%20sistem%C3%A1tica%20en%20el%20periodo%202010-2017.pdf?sequence=1&amp;isAllowed=y</a:t>
            </a:r>
            <a:endParaRPr lang="es-ES" dirty="0" smtClean="0"/>
          </a:p>
          <a:p>
            <a:endParaRPr lang="es-ES" dirty="0" smtClean="0"/>
          </a:p>
          <a:p>
            <a:endParaRPr lang="es-ES" dirty="0"/>
          </a:p>
          <a:p>
            <a:r>
              <a:rPr lang="es-ES" dirty="0" smtClean="0"/>
              <a:t/>
            </a:r>
            <a:br>
              <a:rPr lang="es-ES" dirty="0" smtClean="0"/>
            </a:br>
            <a:endParaRPr lang="es-ES" dirty="0" smtClean="0"/>
          </a:p>
          <a:p>
            <a:endParaRPr lang="es-ES" dirty="0" smtClean="0"/>
          </a:p>
          <a:p>
            <a:endParaRPr lang="es-ES" dirty="0"/>
          </a:p>
        </p:txBody>
      </p:sp>
    </p:spTree>
    <p:extLst>
      <p:ext uri="{BB962C8B-B14F-4D97-AF65-F5344CB8AC3E}">
        <p14:creationId xmlns:p14="http://schemas.microsoft.com/office/powerpoint/2010/main" val="19826521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395536" y="2564904"/>
            <a:ext cx="8352928" cy="4801314"/>
          </a:xfrm>
          <a:prstGeom prst="rect">
            <a:avLst/>
          </a:prstGeom>
        </p:spPr>
        <p:txBody>
          <a:bodyPr wrap="square">
            <a:spAutoFit/>
          </a:bodyPr>
          <a:lstStyle/>
          <a:p>
            <a:endParaRPr lang="es-ES" dirty="0" smtClean="0">
              <a:hlinkClick r:id="rId3"/>
            </a:endParaRPr>
          </a:p>
          <a:p>
            <a:endParaRPr lang="es-ES" dirty="0">
              <a:hlinkClick r:id="rId3"/>
            </a:endParaRPr>
          </a:p>
          <a:p>
            <a:endParaRPr lang="es-ES" dirty="0" smtClean="0">
              <a:hlinkClick r:id="rId3"/>
            </a:endParaRPr>
          </a:p>
          <a:p>
            <a:endParaRPr lang="es-ES" dirty="0">
              <a:hlinkClick r:id="rId3"/>
            </a:endParaRPr>
          </a:p>
          <a:p>
            <a:r>
              <a:rPr lang="es-ES" dirty="0" smtClean="0">
                <a:hlinkClick r:id="rId3"/>
              </a:rPr>
              <a:t>https</a:t>
            </a:r>
            <a:r>
              <a:rPr lang="es-ES" dirty="0">
                <a:hlinkClick r:id="rId3"/>
              </a:rPr>
              <a:t>://</a:t>
            </a:r>
            <a:r>
              <a:rPr lang="es-ES" dirty="0" smtClean="0">
                <a:hlinkClick r:id="rId3"/>
              </a:rPr>
              <a:t>investigacion.upaep.mx/micrositios/ebpd/assets/aprendizaje_basado_en_proyectos.pdf</a:t>
            </a:r>
            <a:endParaRPr lang="es-ES" dirty="0" smtClean="0"/>
          </a:p>
          <a:p>
            <a:endParaRPr lang="es-ES" dirty="0"/>
          </a:p>
          <a:p>
            <a:r>
              <a:rPr lang="es-ES" dirty="0">
                <a:hlinkClick r:id="rId4"/>
              </a:rPr>
              <a:t>https://</a:t>
            </a:r>
            <a:r>
              <a:rPr lang="es-ES" dirty="0" smtClean="0">
                <a:hlinkClick r:id="rId4"/>
              </a:rPr>
              <a:t>recyt.fecyt.es/index.php/profesorado/article/view/66383</a:t>
            </a:r>
            <a:endParaRPr lang="es-ES" dirty="0" smtClean="0"/>
          </a:p>
          <a:p>
            <a:endParaRPr lang="es-ES" dirty="0"/>
          </a:p>
          <a:p>
            <a:r>
              <a:rPr lang="es-ES" dirty="0">
                <a:hlinkClick r:id="rId5"/>
              </a:rPr>
              <a:t>http://</a:t>
            </a:r>
            <a:r>
              <a:rPr lang="es-ES" dirty="0" smtClean="0">
                <a:hlinkClick r:id="rId5"/>
              </a:rPr>
              <a:t>diposit.ub.edu/dspace/bitstream/2445/169619/1/CDU_41_spa.pdf</a:t>
            </a:r>
            <a:endParaRPr lang="es-ES" dirty="0" smtClean="0"/>
          </a:p>
          <a:p>
            <a:endParaRPr lang="es-ES" dirty="0" smtClean="0"/>
          </a:p>
          <a:p>
            <a:endParaRPr lang="es-ES" dirty="0" smtClean="0"/>
          </a:p>
          <a:p>
            <a:endParaRPr lang="es-ES" dirty="0"/>
          </a:p>
          <a:p>
            <a:r>
              <a:rPr lang="es-ES" dirty="0" smtClean="0"/>
              <a:t/>
            </a:r>
            <a:br>
              <a:rPr lang="es-ES" dirty="0" smtClean="0"/>
            </a:br>
            <a:endParaRPr lang="es-ES" dirty="0" smtClean="0"/>
          </a:p>
          <a:p>
            <a:endParaRPr lang="es-ES" dirty="0" smtClean="0"/>
          </a:p>
          <a:p>
            <a:endParaRPr lang="es-ES" dirty="0"/>
          </a:p>
        </p:txBody>
      </p:sp>
      <p:pic>
        <p:nvPicPr>
          <p:cNvPr id="5" name="Imagen 4"/>
          <p:cNvPicPr>
            <a:picLocks noChangeAspect="1"/>
          </p:cNvPicPr>
          <p:nvPr/>
        </p:nvPicPr>
        <p:blipFill>
          <a:blip r:embed="rId6"/>
          <a:stretch>
            <a:fillRect/>
          </a:stretch>
        </p:blipFill>
        <p:spPr>
          <a:xfrm>
            <a:off x="179512" y="188640"/>
            <a:ext cx="4031315" cy="1944216"/>
          </a:xfrm>
          <a:prstGeom prst="rect">
            <a:avLst/>
          </a:prstGeom>
        </p:spPr>
      </p:pic>
    </p:spTree>
    <p:extLst>
      <p:ext uri="{BB962C8B-B14F-4D97-AF65-F5344CB8AC3E}">
        <p14:creationId xmlns:p14="http://schemas.microsoft.com/office/powerpoint/2010/main" val="8719153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395536" y="2564904"/>
            <a:ext cx="8352928" cy="5078313"/>
          </a:xfrm>
          <a:prstGeom prst="rect">
            <a:avLst/>
          </a:prstGeom>
        </p:spPr>
        <p:txBody>
          <a:bodyPr wrap="square">
            <a:spAutoFit/>
          </a:bodyPr>
          <a:lstStyle/>
          <a:p>
            <a:endParaRPr lang="es-ES" dirty="0" smtClean="0">
              <a:hlinkClick r:id="rId3"/>
            </a:endParaRPr>
          </a:p>
          <a:p>
            <a:endParaRPr lang="es-ES" dirty="0">
              <a:hlinkClick r:id="rId3"/>
            </a:endParaRPr>
          </a:p>
          <a:p>
            <a:endParaRPr lang="es-ES" dirty="0" smtClean="0">
              <a:hlinkClick r:id="rId3"/>
            </a:endParaRPr>
          </a:p>
          <a:p>
            <a:endParaRPr lang="es-ES" dirty="0" smtClean="0">
              <a:hlinkClick r:id="rId3"/>
            </a:endParaRPr>
          </a:p>
          <a:p>
            <a:r>
              <a:rPr lang="es-ES" dirty="0">
                <a:hlinkClick r:id="rId4"/>
              </a:rPr>
              <a:t>https://</a:t>
            </a:r>
            <a:r>
              <a:rPr lang="es-ES" dirty="0" smtClean="0">
                <a:hlinkClick r:id="rId4"/>
              </a:rPr>
              <a:t>polipapers.upv.es/index.php/REDU/article/view/5624</a:t>
            </a:r>
            <a:endParaRPr lang="es-ES" dirty="0" smtClean="0"/>
          </a:p>
          <a:p>
            <a:endParaRPr lang="es-ES" dirty="0"/>
          </a:p>
          <a:p>
            <a:r>
              <a:rPr lang="es-ES" dirty="0">
                <a:hlinkClick r:id="rId5"/>
              </a:rPr>
              <a:t>https://</a:t>
            </a:r>
            <a:r>
              <a:rPr lang="es-ES" dirty="0" smtClean="0">
                <a:hlinkClick r:id="rId5"/>
              </a:rPr>
              <a:t>www.scielo.cl/scielo.php?script=sci_arttext&amp;pid=S0718-51622019000100269</a:t>
            </a:r>
            <a:endParaRPr lang="es-ES" dirty="0" smtClean="0"/>
          </a:p>
          <a:p>
            <a:endParaRPr lang="es-ES" dirty="0"/>
          </a:p>
          <a:p>
            <a:r>
              <a:rPr lang="es-ES" dirty="0">
                <a:hlinkClick r:id="rId6"/>
              </a:rPr>
              <a:t>https://accedacris.ulpgc.es/</a:t>
            </a:r>
            <a:r>
              <a:rPr lang="es-ES" dirty="0" err="1">
                <a:hlinkClick r:id="rId6"/>
              </a:rPr>
              <a:t>bitstream</a:t>
            </a:r>
            <a:r>
              <a:rPr lang="es-ES" dirty="0">
                <a:hlinkClick r:id="rId6"/>
              </a:rPr>
              <a:t>/10553/58109/2/Aprendizaje_colaborativo_on_line..</a:t>
            </a:r>
            <a:r>
              <a:rPr lang="es-ES" dirty="0" err="1" smtClean="0">
                <a:hlinkClick r:id="rId6"/>
              </a:rPr>
              <a:t>pdf</a:t>
            </a:r>
            <a:endParaRPr lang="es-ES" dirty="0" smtClean="0"/>
          </a:p>
          <a:p>
            <a:endParaRPr lang="es-ES" dirty="0"/>
          </a:p>
          <a:p>
            <a:endParaRPr lang="es-ES" dirty="0" smtClean="0"/>
          </a:p>
          <a:p>
            <a:endParaRPr lang="es-ES" dirty="0" smtClean="0"/>
          </a:p>
          <a:p>
            <a:endParaRPr lang="es-ES" dirty="0"/>
          </a:p>
          <a:p>
            <a:r>
              <a:rPr lang="es-ES" dirty="0" smtClean="0"/>
              <a:t/>
            </a:r>
            <a:br>
              <a:rPr lang="es-ES" dirty="0" smtClean="0"/>
            </a:br>
            <a:endParaRPr lang="es-ES" dirty="0" smtClean="0"/>
          </a:p>
          <a:p>
            <a:endParaRPr lang="es-ES" dirty="0" smtClean="0"/>
          </a:p>
          <a:p>
            <a:endParaRPr lang="es-ES" dirty="0"/>
          </a:p>
        </p:txBody>
      </p:sp>
      <p:pic>
        <p:nvPicPr>
          <p:cNvPr id="2" name="Imagen 1"/>
          <p:cNvPicPr>
            <a:picLocks noChangeAspect="1"/>
          </p:cNvPicPr>
          <p:nvPr/>
        </p:nvPicPr>
        <p:blipFill>
          <a:blip r:embed="rId7"/>
          <a:stretch>
            <a:fillRect/>
          </a:stretch>
        </p:blipFill>
        <p:spPr>
          <a:xfrm>
            <a:off x="395536" y="332656"/>
            <a:ext cx="3664014" cy="2060627"/>
          </a:xfrm>
          <a:prstGeom prst="rect">
            <a:avLst/>
          </a:prstGeom>
        </p:spPr>
      </p:pic>
    </p:spTree>
    <p:extLst>
      <p:ext uri="{BB962C8B-B14F-4D97-AF65-F5344CB8AC3E}">
        <p14:creationId xmlns:p14="http://schemas.microsoft.com/office/powerpoint/2010/main" val="42591602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395536" y="2564904"/>
            <a:ext cx="8352928" cy="3416320"/>
          </a:xfrm>
          <a:prstGeom prst="rect">
            <a:avLst/>
          </a:prstGeom>
        </p:spPr>
        <p:txBody>
          <a:bodyPr wrap="square">
            <a:spAutoFit/>
          </a:bodyPr>
          <a:lstStyle/>
          <a:p>
            <a:endParaRPr lang="es-ES" dirty="0" smtClean="0">
              <a:hlinkClick r:id="rId3"/>
            </a:endParaRPr>
          </a:p>
          <a:p>
            <a:endParaRPr lang="es-ES" dirty="0">
              <a:hlinkClick r:id="rId3"/>
            </a:endParaRPr>
          </a:p>
          <a:p>
            <a:endParaRPr lang="es-ES" dirty="0" smtClean="0">
              <a:hlinkClick r:id="rId3"/>
            </a:endParaRPr>
          </a:p>
          <a:p>
            <a:endParaRPr lang="es-ES" dirty="0" smtClean="0">
              <a:hlinkClick r:id="rId3"/>
            </a:endParaRPr>
          </a:p>
          <a:p>
            <a:endParaRPr lang="es-ES" dirty="0"/>
          </a:p>
          <a:p>
            <a:endParaRPr lang="es-ES" dirty="0" smtClean="0"/>
          </a:p>
          <a:p>
            <a:endParaRPr lang="es-ES" dirty="0" smtClean="0"/>
          </a:p>
          <a:p>
            <a:endParaRPr lang="es-ES" dirty="0"/>
          </a:p>
          <a:p>
            <a:r>
              <a:rPr lang="es-ES" dirty="0" smtClean="0"/>
              <a:t/>
            </a:r>
            <a:br>
              <a:rPr lang="es-ES" dirty="0" smtClean="0"/>
            </a:br>
            <a:endParaRPr lang="es-ES" dirty="0" smtClean="0"/>
          </a:p>
          <a:p>
            <a:endParaRPr lang="es-ES" dirty="0" smtClean="0"/>
          </a:p>
          <a:p>
            <a:endParaRPr lang="es-ES" dirty="0"/>
          </a:p>
        </p:txBody>
      </p:sp>
      <p:pic>
        <p:nvPicPr>
          <p:cNvPr id="4" name="Imagen 3"/>
          <p:cNvPicPr>
            <a:picLocks noChangeAspect="1"/>
          </p:cNvPicPr>
          <p:nvPr/>
        </p:nvPicPr>
        <p:blipFill>
          <a:blip r:embed="rId4"/>
          <a:stretch>
            <a:fillRect/>
          </a:stretch>
        </p:blipFill>
        <p:spPr>
          <a:xfrm>
            <a:off x="18121" y="260648"/>
            <a:ext cx="4176464" cy="2505879"/>
          </a:xfrm>
          <a:prstGeom prst="rect">
            <a:avLst/>
          </a:prstGeom>
        </p:spPr>
      </p:pic>
      <p:sp>
        <p:nvSpPr>
          <p:cNvPr id="3" name="Rectángulo 2"/>
          <p:cNvSpPr/>
          <p:nvPr/>
        </p:nvSpPr>
        <p:spPr>
          <a:xfrm>
            <a:off x="395536" y="3672900"/>
            <a:ext cx="8352928" cy="2308324"/>
          </a:xfrm>
          <a:prstGeom prst="rect">
            <a:avLst/>
          </a:prstGeom>
        </p:spPr>
        <p:txBody>
          <a:bodyPr wrap="square">
            <a:spAutoFit/>
          </a:bodyPr>
          <a:lstStyle/>
          <a:p>
            <a:r>
              <a:rPr lang="es-ES" dirty="0">
                <a:hlinkClick r:id="rId5"/>
              </a:rPr>
              <a:t>https://</a:t>
            </a:r>
            <a:r>
              <a:rPr lang="es-ES" dirty="0" smtClean="0">
                <a:hlinkClick r:id="rId5"/>
              </a:rPr>
              <a:t>accedacris.ulpgc.es/bitstream/10553/52689/2/25.Gamificacion_entorno_universitario.pdf</a:t>
            </a:r>
            <a:endParaRPr lang="es-ES" dirty="0" smtClean="0"/>
          </a:p>
          <a:p>
            <a:endParaRPr lang="es-ES" dirty="0"/>
          </a:p>
          <a:p>
            <a:r>
              <a:rPr lang="es-ES" dirty="0">
                <a:hlinkClick r:id="rId6"/>
              </a:rPr>
              <a:t>https://</a:t>
            </a:r>
            <a:r>
              <a:rPr lang="es-ES" dirty="0" smtClean="0">
                <a:hlinkClick r:id="rId6"/>
              </a:rPr>
              <a:t>repositorio.uam.es/handle/10486/678803</a:t>
            </a:r>
            <a:endParaRPr lang="es-ES" dirty="0" smtClean="0"/>
          </a:p>
          <a:p>
            <a:endParaRPr lang="es-ES" dirty="0"/>
          </a:p>
          <a:p>
            <a:r>
              <a:rPr lang="es-ES" dirty="0">
                <a:hlinkClick r:id="rId7"/>
              </a:rPr>
              <a:t>https://</a:t>
            </a:r>
            <a:r>
              <a:rPr lang="es-ES" dirty="0" smtClean="0">
                <a:hlinkClick r:id="rId7"/>
              </a:rPr>
              <a:t>ddd.uab.cat/pub/llibres/2018/188188/ebook15.pdf</a:t>
            </a:r>
            <a:endParaRPr lang="es-ES" dirty="0" smtClean="0"/>
          </a:p>
          <a:p>
            <a:endParaRPr lang="es-ES" dirty="0"/>
          </a:p>
          <a:p>
            <a:endParaRPr lang="es-ES" dirty="0"/>
          </a:p>
        </p:txBody>
      </p:sp>
    </p:spTree>
    <p:extLst>
      <p:ext uri="{BB962C8B-B14F-4D97-AF65-F5344CB8AC3E}">
        <p14:creationId xmlns:p14="http://schemas.microsoft.com/office/powerpoint/2010/main" val="4539466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23872" t="11003" r="22194" b="26403"/>
          <a:stretch/>
        </p:blipFill>
        <p:spPr>
          <a:xfrm>
            <a:off x="179512" y="1988840"/>
            <a:ext cx="4176464" cy="2726472"/>
          </a:xfrm>
          <a:prstGeom prst="rect">
            <a:avLst/>
          </a:prstGeom>
        </p:spPr>
      </p:pic>
      <p:pic>
        <p:nvPicPr>
          <p:cNvPr id="5" name="Imagen 4"/>
          <p:cNvPicPr>
            <a:picLocks noChangeAspect="1"/>
          </p:cNvPicPr>
          <p:nvPr/>
        </p:nvPicPr>
        <p:blipFill rotWithShape="1">
          <a:blip r:embed="rId3"/>
          <a:srcRect l="31746" r="33333"/>
          <a:stretch/>
        </p:blipFill>
        <p:spPr>
          <a:xfrm>
            <a:off x="5220072" y="908720"/>
            <a:ext cx="3168352" cy="4135028"/>
          </a:xfrm>
          <a:prstGeom prst="rect">
            <a:avLst/>
          </a:prstGeom>
        </p:spPr>
      </p:pic>
    </p:spTree>
    <p:extLst>
      <p:ext uri="{BB962C8B-B14F-4D97-AF65-F5344CB8AC3E}">
        <p14:creationId xmlns:p14="http://schemas.microsoft.com/office/powerpoint/2010/main" val="387225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756592" y="2724018"/>
            <a:ext cx="862123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6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Imagen 1"/>
          <p:cNvPicPr>
            <a:picLocks noChangeAspect="1"/>
          </p:cNvPicPr>
          <p:nvPr/>
        </p:nvPicPr>
        <p:blipFill>
          <a:blip r:embed="rId2"/>
          <a:stretch>
            <a:fillRect/>
          </a:stretch>
        </p:blipFill>
        <p:spPr>
          <a:xfrm>
            <a:off x="6372200" y="2716037"/>
            <a:ext cx="2750993" cy="4126490"/>
          </a:xfrm>
          <a:prstGeom prst="rect">
            <a:avLst/>
          </a:prstGeom>
        </p:spPr>
      </p:pic>
      <p:sp>
        <p:nvSpPr>
          <p:cNvPr id="3" name="CuadroTexto 2"/>
          <p:cNvSpPr txBox="1"/>
          <p:nvPr/>
        </p:nvSpPr>
        <p:spPr>
          <a:xfrm>
            <a:off x="179512" y="1246691"/>
            <a:ext cx="7397101" cy="5170646"/>
          </a:xfrm>
          <a:prstGeom prst="rect">
            <a:avLst/>
          </a:prstGeom>
          <a:noFill/>
        </p:spPr>
        <p:txBody>
          <a:bodyPr wrap="square" rtlCol="0">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ES" sz="4200" b="1" i="0" u="none" strike="noStrike" kern="1200" cap="none" spc="0" normalizeH="0" baseline="0" noProof="0" dirty="0" smtClean="0">
                <a:ln>
                  <a:noFill/>
                </a:ln>
                <a:solidFill>
                  <a:prstClr val="black"/>
                </a:solidFill>
                <a:effectLst/>
                <a:uLnTx/>
                <a:uFillTx/>
                <a:latin typeface="Calibri"/>
                <a:ea typeface="+mn-ea"/>
                <a:cs typeface="+mn-cs"/>
              </a:rPr>
              <a:t>Selección</a:t>
            </a:r>
            <a:r>
              <a:rPr kumimoji="0" lang="es-ES" sz="4200" b="0" i="0" u="none" strike="noStrike" kern="1200" cap="none" spc="0" normalizeH="0" baseline="0" noProof="0" dirty="0" smtClean="0">
                <a:ln>
                  <a:noFill/>
                </a:ln>
                <a:solidFill>
                  <a:prstClr val="black"/>
                </a:solidFill>
                <a:effectLst/>
                <a:uLnTx/>
                <a:uFillTx/>
                <a:latin typeface="Calibri"/>
                <a:ea typeface="+mn-ea"/>
                <a:cs typeface="+mn-cs"/>
              </a:rPr>
              <a:t> de herramientas complementarias</a:t>
            </a:r>
          </a:p>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ES" sz="4200" b="1" i="0" u="none" strike="noStrike" kern="1200" cap="none" spc="0" normalizeH="0" baseline="0" noProof="0" dirty="0" smtClean="0">
                <a:ln>
                  <a:noFill/>
                </a:ln>
                <a:solidFill>
                  <a:prstClr val="black"/>
                </a:solidFill>
                <a:effectLst/>
                <a:uLnTx/>
                <a:uFillTx/>
                <a:latin typeface="Calibri"/>
                <a:ea typeface="+mn-ea"/>
                <a:cs typeface="+mn-cs"/>
              </a:rPr>
              <a:t>Moodle</a:t>
            </a:r>
            <a:r>
              <a:rPr kumimoji="0" lang="es-ES" sz="4200" i="0" u="none" strike="noStrike" kern="1200" cap="none" spc="0" normalizeH="0" noProof="0" dirty="0" smtClean="0">
                <a:ln>
                  <a:noFill/>
                </a:ln>
                <a:solidFill>
                  <a:prstClr val="black"/>
                </a:solidFill>
                <a:effectLst/>
                <a:uLnTx/>
                <a:uFillTx/>
                <a:latin typeface="Calibri"/>
                <a:ea typeface="+mn-ea"/>
                <a:cs typeface="+mn-cs"/>
              </a:rPr>
              <a:t> u otro </a:t>
            </a:r>
            <a:r>
              <a:rPr kumimoji="0" lang="es-ES" sz="4200" b="1" i="0" u="none" strike="noStrike" kern="1200" cap="none" spc="0" normalizeH="0" noProof="0" dirty="0" smtClean="0">
                <a:ln>
                  <a:noFill/>
                </a:ln>
                <a:solidFill>
                  <a:prstClr val="black"/>
                </a:solidFill>
                <a:effectLst/>
                <a:uLnTx/>
                <a:uFillTx/>
                <a:latin typeface="Calibri"/>
                <a:ea typeface="+mn-ea"/>
                <a:cs typeface="+mn-cs"/>
              </a:rPr>
              <a:t>LCM</a:t>
            </a:r>
            <a:r>
              <a:rPr kumimoji="0" lang="es-ES" sz="4200" b="0" i="0" u="none" strike="noStrike" kern="1200" cap="none" spc="0" normalizeH="0" baseline="0" noProof="0" dirty="0" smtClean="0">
                <a:ln>
                  <a:noFill/>
                </a:ln>
                <a:solidFill>
                  <a:prstClr val="black"/>
                </a:solidFill>
                <a:effectLst/>
                <a:uLnTx/>
                <a:uFillTx/>
                <a:latin typeface="Calibri"/>
                <a:ea typeface="+mn-ea"/>
                <a:cs typeface="+mn-cs"/>
              </a:rPr>
              <a:t> como entorno de aprendizaje básico</a:t>
            </a:r>
          </a:p>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ES" sz="4200" b="1" i="0" u="none" strike="noStrike" kern="1200" cap="none" spc="0" normalizeH="0" baseline="0" noProof="0" dirty="0" smtClean="0">
                <a:ln>
                  <a:noFill/>
                </a:ln>
                <a:solidFill>
                  <a:prstClr val="black"/>
                </a:solidFill>
                <a:effectLst/>
                <a:uLnTx/>
                <a:uFillTx/>
                <a:latin typeface="Calibri"/>
                <a:ea typeface="+mn-ea"/>
                <a:cs typeface="+mn-cs"/>
              </a:rPr>
              <a:t>PARA QUÉ </a:t>
            </a:r>
            <a:r>
              <a:rPr kumimoji="0" lang="es-ES" sz="4200" b="0" i="0" u="none" strike="noStrike" kern="1200" cap="none" spc="0" normalizeH="0" baseline="0" noProof="0" dirty="0" smtClean="0">
                <a:ln>
                  <a:noFill/>
                </a:ln>
                <a:solidFill>
                  <a:prstClr val="black"/>
                </a:solidFill>
                <a:effectLst/>
                <a:uLnTx/>
                <a:uFillTx/>
                <a:latin typeface="Calibri"/>
                <a:ea typeface="+mn-ea"/>
                <a:cs typeface="+mn-cs"/>
              </a:rPr>
              <a:t>y no tanto CÓMO</a:t>
            </a:r>
            <a:endParaRPr kumimoji="0" lang="es-ES" sz="4200" b="1" i="0" u="none" strike="noStrike" kern="1200" cap="none" spc="0" normalizeH="0" baseline="0" noProof="0" dirty="0" smtClean="0">
              <a:ln>
                <a:noFill/>
              </a:ln>
              <a:solidFill>
                <a:prstClr val="black"/>
              </a:solidFill>
              <a:effectLst/>
              <a:uLnTx/>
              <a:uFillTx/>
              <a:latin typeface="Calibri"/>
              <a:ea typeface="+mn-ea"/>
              <a:cs typeface="+mn-cs"/>
            </a:endParaRPr>
          </a:p>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ES" sz="4200" b="1" i="0" u="none" strike="noStrike" kern="1200" cap="none" spc="0" normalizeH="0" baseline="0" noProof="0" dirty="0" smtClean="0">
                <a:ln>
                  <a:noFill/>
                </a:ln>
                <a:solidFill>
                  <a:prstClr val="black"/>
                </a:solidFill>
                <a:effectLst/>
                <a:uLnTx/>
                <a:uFillTx/>
                <a:latin typeface="Calibri"/>
                <a:ea typeface="+mn-ea"/>
                <a:cs typeface="+mn-cs"/>
              </a:rPr>
              <a:t>Entornos sencillos, </a:t>
            </a:r>
            <a:r>
              <a:rPr kumimoji="0" lang="es-ES" sz="4200" b="0" i="0" u="none" strike="noStrike" kern="1200" cap="none" spc="0" normalizeH="0" baseline="0" noProof="0" dirty="0" smtClean="0">
                <a:ln>
                  <a:noFill/>
                </a:ln>
                <a:solidFill>
                  <a:prstClr val="black"/>
                </a:solidFill>
                <a:effectLst/>
                <a:uLnTx/>
                <a:uFillTx/>
                <a:latin typeface="Calibri"/>
                <a:ea typeface="+mn-ea"/>
                <a:cs typeface="+mn-cs"/>
              </a:rPr>
              <a:t>intuitivos, que faciliten y no dificulten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3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59975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756592" y="2724018"/>
            <a:ext cx="862123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6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Imagen 1"/>
          <p:cNvPicPr>
            <a:picLocks noChangeAspect="1"/>
          </p:cNvPicPr>
          <p:nvPr/>
        </p:nvPicPr>
        <p:blipFill>
          <a:blip r:embed="rId2"/>
          <a:stretch>
            <a:fillRect/>
          </a:stretch>
        </p:blipFill>
        <p:spPr>
          <a:xfrm>
            <a:off x="6665823" y="3140968"/>
            <a:ext cx="2473026" cy="3709540"/>
          </a:xfrm>
          <a:prstGeom prst="rect">
            <a:avLst/>
          </a:prstGeom>
        </p:spPr>
      </p:pic>
      <p:sp>
        <p:nvSpPr>
          <p:cNvPr id="3" name="CuadroTexto 2"/>
          <p:cNvSpPr txBox="1"/>
          <p:nvPr/>
        </p:nvSpPr>
        <p:spPr>
          <a:xfrm>
            <a:off x="29211" y="764704"/>
            <a:ext cx="7632848" cy="5816977"/>
          </a:xfrm>
          <a:prstGeom prst="rect">
            <a:avLst/>
          </a:prstGeom>
          <a:noFill/>
        </p:spPr>
        <p:txBody>
          <a:bodyPr wrap="square" rtlCol="0">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ES" sz="4800" b="1" i="0" u="none" strike="noStrike" kern="1200" cap="none" spc="0" normalizeH="0" baseline="0" noProof="0" dirty="0" smtClean="0">
                <a:ln>
                  <a:noFill/>
                </a:ln>
                <a:solidFill>
                  <a:prstClr val="black"/>
                </a:solidFill>
                <a:effectLst/>
                <a:uLnTx/>
                <a:uFillTx/>
                <a:latin typeface="Calibri"/>
                <a:ea typeface="+mn-ea"/>
                <a:cs typeface="+mn-cs"/>
              </a:rPr>
              <a:t>Innovación</a:t>
            </a:r>
            <a:r>
              <a:rPr kumimoji="0" lang="es-ES" sz="4800" b="0" i="0" u="none" strike="noStrike" kern="1200" cap="none" spc="0" normalizeH="0" baseline="0" noProof="0" dirty="0" smtClean="0">
                <a:ln>
                  <a:noFill/>
                </a:ln>
                <a:solidFill>
                  <a:prstClr val="black"/>
                </a:solidFill>
                <a:effectLst/>
                <a:uLnTx/>
                <a:uFillTx/>
                <a:latin typeface="Calibri"/>
                <a:ea typeface="+mn-ea"/>
                <a:cs typeface="+mn-cs"/>
              </a:rPr>
              <a:t> educativa</a:t>
            </a:r>
          </a:p>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ES" sz="4800" b="0" i="0" u="none" strike="noStrike" kern="1200" cap="none" spc="0" normalizeH="0" baseline="0" noProof="0" dirty="0" smtClean="0">
                <a:ln>
                  <a:noFill/>
                </a:ln>
                <a:solidFill>
                  <a:prstClr val="black"/>
                </a:solidFill>
                <a:effectLst/>
                <a:uLnTx/>
                <a:uFillTx/>
                <a:latin typeface="Calibri"/>
                <a:ea typeface="+mn-ea"/>
                <a:cs typeface="+mn-cs"/>
              </a:rPr>
              <a:t>Motivación, participación, aprendizaje </a:t>
            </a:r>
            <a:r>
              <a:rPr kumimoji="0" lang="es-ES" sz="4800" b="1" i="0" u="none" strike="noStrike" kern="1200" cap="none" spc="0" normalizeH="0" baseline="0" noProof="0" dirty="0" smtClean="0">
                <a:ln>
                  <a:noFill/>
                </a:ln>
                <a:solidFill>
                  <a:prstClr val="black"/>
                </a:solidFill>
                <a:effectLst/>
                <a:uLnTx/>
                <a:uFillTx/>
                <a:latin typeface="Calibri"/>
                <a:ea typeface="+mn-ea"/>
                <a:cs typeface="+mn-cs"/>
              </a:rPr>
              <a:t>dinámico</a:t>
            </a:r>
            <a:r>
              <a:rPr kumimoji="0" lang="es-ES" sz="4800" b="0" i="0" u="none" strike="noStrike" kern="1200" cap="none" spc="0" normalizeH="0" baseline="0" noProof="0" dirty="0" smtClean="0">
                <a:ln>
                  <a:noFill/>
                </a:ln>
                <a:solidFill>
                  <a:prstClr val="black"/>
                </a:solidFill>
                <a:effectLst/>
                <a:uLnTx/>
                <a:uFillTx/>
                <a:latin typeface="Calibri"/>
                <a:ea typeface="+mn-ea"/>
                <a:cs typeface="+mn-cs"/>
              </a:rPr>
              <a:t>, creativo y divertido</a:t>
            </a:r>
          </a:p>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ES" sz="4800" b="1" i="0" u="none" strike="noStrike" kern="1200" cap="none" spc="0" normalizeH="0" baseline="0" noProof="0" dirty="0" smtClean="0">
                <a:ln>
                  <a:noFill/>
                </a:ln>
                <a:solidFill>
                  <a:prstClr val="black"/>
                </a:solidFill>
                <a:effectLst/>
                <a:uLnTx/>
                <a:uFillTx/>
                <a:latin typeface="Calibri"/>
                <a:ea typeface="+mn-ea"/>
                <a:cs typeface="+mn-cs"/>
              </a:rPr>
              <a:t>Docentes </a:t>
            </a:r>
            <a:r>
              <a:rPr kumimoji="0" lang="es-ES" sz="4800" b="0" i="0" u="none" strike="noStrike" kern="1200" cap="none" spc="0" normalizeH="0" baseline="0" noProof="0" dirty="0" smtClean="0">
                <a:ln>
                  <a:noFill/>
                </a:ln>
                <a:solidFill>
                  <a:prstClr val="black"/>
                </a:solidFill>
                <a:effectLst/>
                <a:uLnTx/>
                <a:uFillTx/>
                <a:latin typeface="Calibri"/>
                <a:ea typeface="+mn-ea"/>
                <a:cs typeface="+mn-cs"/>
              </a:rPr>
              <a:t>y</a:t>
            </a:r>
            <a:r>
              <a:rPr kumimoji="0" lang="es-ES" sz="4800" b="1" i="0" u="none" strike="noStrike" kern="1200" cap="none" spc="0" normalizeH="0" baseline="0" noProof="0" dirty="0" smtClean="0">
                <a:ln>
                  <a:noFill/>
                </a:ln>
                <a:solidFill>
                  <a:prstClr val="black"/>
                </a:solidFill>
                <a:effectLst/>
                <a:uLnTx/>
                <a:uFillTx/>
                <a:latin typeface="Calibri"/>
                <a:ea typeface="+mn-ea"/>
                <a:cs typeface="+mn-cs"/>
              </a:rPr>
              <a:t> estudiantes</a:t>
            </a:r>
          </a:p>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ES" sz="4800" b="1" i="0" u="none" strike="noStrike" kern="1200" cap="none" spc="0" normalizeH="0" baseline="0" noProof="0" dirty="0" smtClean="0">
                <a:ln>
                  <a:noFill/>
                </a:ln>
                <a:solidFill>
                  <a:prstClr val="black"/>
                </a:solidFill>
                <a:effectLst/>
                <a:uLnTx/>
                <a:uFillTx/>
                <a:latin typeface="Calibri"/>
                <a:ea typeface="+mn-ea"/>
                <a:cs typeface="+mn-cs"/>
              </a:rPr>
              <a:t>Ideas </a:t>
            </a:r>
            <a:r>
              <a:rPr kumimoji="0" lang="es-ES" sz="4800" b="0" i="0" u="none" strike="noStrike" kern="1200" cap="none" spc="0" normalizeH="0" baseline="0" noProof="0" dirty="0" smtClean="0">
                <a:ln>
                  <a:noFill/>
                </a:ln>
                <a:solidFill>
                  <a:prstClr val="black"/>
                </a:solidFill>
                <a:effectLst/>
                <a:uLnTx/>
                <a:uFillTx/>
                <a:latin typeface="Calibri"/>
                <a:ea typeface="+mn-ea"/>
                <a:cs typeface="+mn-cs"/>
              </a:rPr>
              <a:t>mediante experiencias concretas</a:t>
            </a:r>
            <a:r>
              <a:rPr kumimoji="0" lang="es-ES" sz="4800" b="1" i="0" u="none" strike="noStrike" kern="1200" cap="none" spc="0" normalizeH="0" baseline="0" noProof="0" dirty="0" smtClean="0">
                <a:ln>
                  <a:noFill/>
                </a:ln>
                <a:solidFill>
                  <a:prstClr val="black"/>
                </a:solidFill>
                <a:effectLst/>
                <a:uLnTx/>
                <a:uFillTx/>
                <a:latin typeface="Calibri"/>
                <a:ea typeface="+mn-ea"/>
                <a:cs typeface="+mn-cs"/>
              </a:rPr>
              <a:t> </a:t>
            </a:r>
            <a:endParaRPr kumimoji="0" lang="es-ES" sz="4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3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20969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ayselucus.es/sites/default/files/noticias/fotos/ea4c64c0-a193-4f15-a6df-2bd9ef7e01c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9932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760581" y="487550"/>
            <a:ext cx="6480720" cy="769441"/>
          </a:xfrm>
          <a:prstGeom prst="rect">
            <a:avLst/>
          </a:prstGeom>
          <a:noFill/>
          <a:ln w="57150">
            <a:solidFill>
              <a:schemeClr val="tx1"/>
            </a:solidFill>
          </a:ln>
        </p:spPr>
        <p:txBody>
          <a:bodyPr wrap="square" rtlCol="0">
            <a:spAutoFit/>
          </a:bodyPr>
          <a:lstStyle/>
          <a:p>
            <a:pPr algn="ctr"/>
            <a:r>
              <a:rPr lang="es-ES" sz="4400" dirty="0" smtClean="0"/>
              <a:t>Tipos de formatos</a:t>
            </a:r>
            <a:endParaRPr lang="es-ES" sz="4400" dirty="0"/>
          </a:p>
        </p:txBody>
      </p:sp>
      <p:pic>
        <p:nvPicPr>
          <p:cNvPr id="2" name="Imagen 1"/>
          <p:cNvPicPr>
            <a:picLocks noChangeAspect="1"/>
          </p:cNvPicPr>
          <p:nvPr/>
        </p:nvPicPr>
        <p:blipFill>
          <a:blip r:embed="rId2"/>
          <a:stretch>
            <a:fillRect/>
          </a:stretch>
        </p:blipFill>
        <p:spPr>
          <a:xfrm>
            <a:off x="2483768" y="3743949"/>
            <a:ext cx="1238196" cy="1351037"/>
          </a:xfrm>
          <a:prstGeom prst="rect">
            <a:avLst/>
          </a:prstGeom>
          <a:ln w="76200">
            <a:solidFill>
              <a:srgbClr val="FFC000"/>
            </a:solidFill>
          </a:ln>
        </p:spPr>
      </p:pic>
      <p:grpSp>
        <p:nvGrpSpPr>
          <p:cNvPr id="21" name="Grupo 20"/>
          <p:cNvGrpSpPr/>
          <p:nvPr/>
        </p:nvGrpSpPr>
        <p:grpSpPr>
          <a:xfrm>
            <a:off x="323528" y="1556792"/>
            <a:ext cx="8395713" cy="5131075"/>
            <a:chOff x="492547" y="1658161"/>
            <a:chExt cx="8395713" cy="5131075"/>
          </a:xfrm>
        </p:grpSpPr>
        <p:pic>
          <p:nvPicPr>
            <p:cNvPr id="6" name="Imagen 5"/>
            <p:cNvPicPr>
              <a:picLocks noChangeAspect="1"/>
            </p:cNvPicPr>
            <p:nvPr/>
          </p:nvPicPr>
          <p:blipFill>
            <a:blip r:embed="rId3"/>
            <a:stretch>
              <a:fillRect/>
            </a:stretch>
          </p:blipFill>
          <p:spPr>
            <a:xfrm>
              <a:off x="6223947" y="1681927"/>
              <a:ext cx="1164467" cy="1164467"/>
            </a:xfrm>
            <a:prstGeom prst="rect">
              <a:avLst/>
            </a:prstGeom>
          </p:spPr>
        </p:pic>
        <p:pic>
          <p:nvPicPr>
            <p:cNvPr id="7" name="Imagen 6"/>
            <p:cNvPicPr>
              <a:picLocks noChangeAspect="1"/>
            </p:cNvPicPr>
            <p:nvPr/>
          </p:nvPicPr>
          <p:blipFill>
            <a:blip r:embed="rId4"/>
            <a:stretch>
              <a:fillRect/>
            </a:stretch>
          </p:blipFill>
          <p:spPr>
            <a:xfrm>
              <a:off x="4456106" y="1658161"/>
              <a:ext cx="1143570" cy="1143570"/>
            </a:xfrm>
            <a:prstGeom prst="rect">
              <a:avLst/>
            </a:prstGeom>
          </p:spPr>
        </p:pic>
        <p:pic>
          <p:nvPicPr>
            <p:cNvPr id="9" name="Imagen 8"/>
            <p:cNvPicPr>
              <a:picLocks noChangeAspect="1"/>
            </p:cNvPicPr>
            <p:nvPr/>
          </p:nvPicPr>
          <p:blipFill rotWithShape="1">
            <a:blip r:embed="rId5"/>
            <a:srcRect l="9096" t="12760" r="9038" b="14928"/>
            <a:stretch/>
          </p:blipFill>
          <p:spPr>
            <a:xfrm>
              <a:off x="2699792" y="2132856"/>
              <a:ext cx="1152127" cy="1088120"/>
            </a:xfrm>
            <a:prstGeom prst="rect">
              <a:avLst/>
            </a:prstGeom>
          </p:spPr>
        </p:pic>
        <p:pic>
          <p:nvPicPr>
            <p:cNvPr id="10" name="Imagen 9"/>
            <p:cNvPicPr>
              <a:picLocks noChangeAspect="1"/>
            </p:cNvPicPr>
            <p:nvPr/>
          </p:nvPicPr>
          <p:blipFill>
            <a:blip r:embed="rId6"/>
            <a:stretch>
              <a:fillRect/>
            </a:stretch>
          </p:blipFill>
          <p:spPr>
            <a:xfrm>
              <a:off x="965181" y="2384425"/>
              <a:ext cx="1147849" cy="1147849"/>
            </a:xfrm>
            <a:prstGeom prst="rect">
              <a:avLst/>
            </a:prstGeom>
          </p:spPr>
        </p:pic>
        <p:pic>
          <p:nvPicPr>
            <p:cNvPr id="11" name="Imagen 10"/>
            <p:cNvPicPr>
              <a:picLocks noChangeAspect="1"/>
            </p:cNvPicPr>
            <p:nvPr/>
          </p:nvPicPr>
          <p:blipFill rotWithShape="1">
            <a:blip r:embed="rId7"/>
            <a:srcRect l="2947" t="598" r="49899" b="3269"/>
            <a:stretch/>
          </p:blipFill>
          <p:spPr>
            <a:xfrm>
              <a:off x="492547" y="3998831"/>
              <a:ext cx="1296144" cy="1308262"/>
            </a:xfrm>
            <a:prstGeom prst="rect">
              <a:avLst/>
            </a:prstGeom>
          </p:spPr>
        </p:pic>
        <p:pic>
          <p:nvPicPr>
            <p:cNvPr id="12" name="Imagen 11"/>
            <p:cNvPicPr>
              <a:picLocks noChangeAspect="1"/>
            </p:cNvPicPr>
            <p:nvPr/>
          </p:nvPicPr>
          <p:blipFill>
            <a:blip r:embed="rId8"/>
            <a:stretch>
              <a:fillRect/>
            </a:stretch>
          </p:blipFill>
          <p:spPr>
            <a:xfrm>
              <a:off x="899813" y="5498055"/>
              <a:ext cx="1278583" cy="1278583"/>
            </a:xfrm>
            <a:prstGeom prst="rect">
              <a:avLst/>
            </a:prstGeom>
          </p:spPr>
        </p:pic>
        <p:pic>
          <p:nvPicPr>
            <p:cNvPr id="13" name="Imagen 12"/>
            <p:cNvPicPr>
              <a:picLocks noChangeAspect="1"/>
            </p:cNvPicPr>
            <p:nvPr/>
          </p:nvPicPr>
          <p:blipFill>
            <a:blip r:embed="rId9"/>
            <a:stretch>
              <a:fillRect/>
            </a:stretch>
          </p:blipFill>
          <p:spPr>
            <a:xfrm>
              <a:off x="2843789" y="5617959"/>
              <a:ext cx="1008130" cy="1008130"/>
            </a:xfrm>
            <a:prstGeom prst="rect">
              <a:avLst/>
            </a:prstGeom>
          </p:spPr>
        </p:pic>
        <p:pic>
          <p:nvPicPr>
            <p:cNvPr id="8" name="Imagen 7"/>
            <p:cNvPicPr>
              <a:picLocks noChangeAspect="1"/>
            </p:cNvPicPr>
            <p:nvPr/>
          </p:nvPicPr>
          <p:blipFill>
            <a:blip r:embed="rId10"/>
            <a:stretch>
              <a:fillRect/>
            </a:stretch>
          </p:blipFill>
          <p:spPr>
            <a:xfrm>
              <a:off x="4427544" y="5383728"/>
              <a:ext cx="1305115" cy="1405508"/>
            </a:xfrm>
            <a:prstGeom prst="rect">
              <a:avLst/>
            </a:prstGeom>
          </p:spPr>
        </p:pic>
        <p:pic>
          <p:nvPicPr>
            <p:cNvPr id="14" name="Imagen 13"/>
            <p:cNvPicPr>
              <a:picLocks noChangeAspect="1"/>
            </p:cNvPicPr>
            <p:nvPr/>
          </p:nvPicPr>
          <p:blipFill>
            <a:blip r:embed="rId11"/>
            <a:stretch>
              <a:fillRect/>
            </a:stretch>
          </p:blipFill>
          <p:spPr>
            <a:xfrm>
              <a:off x="4427544" y="3110378"/>
              <a:ext cx="1036218" cy="1036218"/>
            </a:xfrm>
            <a:prstGeom prst="rect">
              <a:avLst/>
            </a:prstGeom>
          </p:spPr>
        </p:pic>
        <p:pic>
          <p:nvPicPr>
            <p:cNvPr id="15" name="Imagen 14"/>
            <p:cNvPicPr>
              <a:picLocks noChangeAspect="1"/>
            </p:cNvPicPr>
            <p:nvPr/>
          </p:nvPicPr>
          <p:blipFill rotWithShape="1">
            <a:blip r:embed="rId12"/>
            <a:srcRect l="14563" t="17600" r="14704" b="23382"/>
            <a:stretch/>
          </p:blipFill>
          <p:spPr>
            <a:xfrm>
              <a:off x="7452320" y="3046994"/>
              <a:ext cx="1201481" cy="1051295"/>
            </a:xfrm>
            <a:prstGeom prst="rect">
              <a:avLst/>
            </a:prstGeom>
          </p:spPr>
        </p:pic>
        <p:pic>
          <p:nvPicPr>
            <p:cNvPr id="16" name="Imagen 15"/>
            <p:cNvPicPr>
              <a:picLocks noChangeAspect="1"/>
            </p:cNvPicPr>
            <p:nvPr/>
          </p:nvPicPr>
          <p:blipFill>
            <a:blip r:embed="rId13"/>
            <a:stretch>
              <a:fillRect/>
            </a:stretch>
          </p:blipFill>
          <p:spPr>
            <a:xfrm>
              <a:off x="7780894" y="1658161"/>
              <a:ext cx="1107366" cy="1066353"/>
            </a:xfrm>
            <a:prstGeom prst="rect">
              <a:avLst/>
            </a:prstGeom>
          </p:spPr>
        </p:pic>
        <p:pic>
          <p:nvPicPr>
            <p:cNvPr id="18" name="Imagen 17"/>
            <p:cNvPicPr>
              <a:picLocks noChangeAspect="1"/>
            </p:cNvPicPr>
            <p:nvPr/>
          </p:nvPicPr>
          <p:blipFill>
            <a:blip r:embed="rId14"/>
            <a:stretch>
              <a:fillRect/>
            </a:stretch>
          </p:blipFill>
          <p:spPr>
            <a:xfrm>
              <a:off x="6164141" y="3159403"/>
              <a:ext cx="826478" cy="826478"/>
            </a:xfrm>
            <a:prstGeom prst="rect">
              <a:avLst/>
            </a:prstGeom>
          </p:spPr>
        </p:pic>
        <p:pic>
          <p:nvPicPr>
            <p:cNvPr id="19" name="Imagen 18"/>
            <p:cNvPicPr>
              <a:picLocks noChangeAspect="1"/>
            </p:cNvPicPr>
            <p:nvPr/>
          </p:nvPicPr>
          <p:blipFill>
            <a:blip r:embed="rId15"/>
            <a:stretch>
              <a:fillRect/>
            </a:stretch>
          </p:blipFill>
          <p:spPr>
            <a:xfrm>
              <a:off x="7430079" y="4420769"/>
              <a:ext cx="1201481" cy="814337"/>
            </a:xfrm>
            <a:prstGeom prst="rect">
              <a:avLst/>
            </a:prstGeom>
          </p:spPr>
        </p:pic>
        <p:pic>
          <p:nvPicPr>
            <p:cNvPr id="20" name="Imagen 19"/>
            <p:cNvPicPr>
              <a:picLocks noChangeAspect="1"/>
            </p:cNvPicPr>
            <p:nvPr/>
          </p:nvPicPr>
          <p:blipFill>
            <a:blip r:embed="rId16"/>
            <a:stretch>
              <a:fillRect/>
            </a:stretch>
          </p:blipFill>
          <p:spPr>
            <a:xfrm>
              <a:off x="7668344" y="5657737"/>
              <a:ext cx="1164221" cy="699739"/>
            </a:xfrm>
            <a:prstGeom prst="rect">
              <a:avLst/>
            </a:prstGeom>
          </p:spPr>
        </p:pic>
      </p:grpSp>
    </p:spTree>
    <p:extLst>
      <p:ext uri="{BB962C8B-B14F-4D97-AF65-F5344CB8AC3E}">
        <p14:creationId xmlns:p14="http://schemas.microsoft.com/office/powerpoint/2010/main" val="46809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13450"/>
          <a:stretch/>
        </p:blipFill>
        <p:spPr>
          <a:xfrm>
            <a:off x="317561" y="764704"/>
            <a:ext cx="8826439" cy="5616624"/>
          </a:xfrm>
          <a:prstGeom prst="rect">
            <a:avLst/>
          </a:prstGeom>
        </p:spPr>
      </p:pic>
    </p:spTree>
    <p:extLst>
      <p:ext uri="{BB962C8B-B14F-4D97-AF65-F5344CB8AC3E}">
        <p14:creationId xmlns:p14="http://schemas.microsoft.com/office/powerpoint/2010/main" val="4797278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827584" y="580708"/>
            <a:ext cx="6480720" cy="769441"/>
          </a:xfrm>
          <a:prstGeom prst="rect">
            <a:avLst/>
          </a:prstGeom>
          <a:noFill/>
          <a:ln w="57150">
            <a:solidFill>
              <a:schemeClr val="tx1"/>
            </a:solidFill>
          </a:ln>
        </p:spPr>
        <p:txBody>
          <a:bodyPr wrap="square" rtlCol="0">
            <a:spAutoFit/>
          </a:bodyPr>
          <a:lstStyle/>
          <a:p>
            <a:pPr algn="ctr"/>
            <a:r>
              <a:rPr lang="es-ES" sz="4400" dirty="0" smtClean="0"/>
              <a:t>Herramientas web. </a:t>
            </a:r>
            <a:r>
              <a:rPr lang="es-ES" sz="4400" b="1" dirty="0" smtClean="0">
                <a:solidFill>
                  <a:srgbClr val="FFC000"/>
                </a:solidFill>
              </a:rPr>
              <a:t>Vídeos</a:t>
            </a:r>
            <a:endParaRPr lang="es-ES" sz="4400" b="1" dirty="0">
              <a:solidFill>
                <a:srgbClr val="FFC000"/>
              </a:solidFill>
            </a:endParaRPr>
          </a:p>
        </p:txBody>
      </p:sp>
      <p:sp>
        <p:nvSpPr>
          <p:cNvPr id="2" name="AutoShape 2" descr="https://mail.google.com/mail/u/0?ui=2&amp;ik=2f13466b79&amp;attid=0.1&amp;permmsgid=msg-a:r4374209047734718119&amp;th=1724128114385162&amp;view=fimg&amp;sz=s0-l75-ft&amp;attbid=ANGjdJ8-dip2PZMy67Eq0AFxueL5cxXC48LdyL8pv5J7MREI9xf6jwL_8hjCKDRyreGfIG_N4qIs_fH_UEpZmWwhKe68bL-OBxw_ozIWjzoX5rSv9d6Fcjs_ryD6yng&amp;disp=emb&amp;realattid=172411bc1ba533c02a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7" name="Imagen 6"/>
          <p:cNvPicPr>
            <a:picLocks noChangeAspect="1"/>
          </p:cNvPicPr>
          <p:nvPr/>
        </p:nvPicPr>
        <p:blipFill>
          <a:blip r:embed="rId2"/>
          <a:stretch>
            <a:fillRect/>
          </a:stretch>
        </p:blipFill>
        <p:spPr>
          <a:xfrm>
            <a:off x="395536" y="2780928"/>
            <a:ext cx="2304256" cy="1328475"/>
          </a:xfrm>
          <a:prstGeom prst="rect">
            <a:avLst/>
          </a:prstGeom>
        </p:spPr>
      </p:pic>
      <p:pic>
        <p:nvPicPr>
          <p:cNvPr id="11" name="Imagen 10"/>
          <p:cNvPicPr>
            <a:picLocks noChangeAspect="1"/>
          </p:cNvPicPr>
          <p:nvPr/>
        </p:nvPicPr>
        <p:blipFill>
          <a:blip r:embed="rId3"/>
          <a:stretch>
            <a:fillRect/>
          </a:stretch>
        </p:blipFill>
        <p:spPr>
          <a:xfrm>
            <a:off x="3707904" y="2420888"/>
            <a:ext cx="3014661" cy="1805186"/>
          </a:xfrm>
          <a:prstGeom prst="rect">
            <a:avLst/>
          </a:prstGeom>
        </p:spPr>
      </p:pic>
      <p:pic>
        <p:nvPicPr>
          <p:cNvPr id="12" name="Imagen 11"/>
          <p:cNvPicPr>
            <a:picLocks noChangeAspect="1"/>
          </p:cNvPicPr>
          <p:nvPr/>
        </p:nvPicPr>
        <p:blipFill>
          <a:blip r:embed="rId4"/>
          <a:stretch>
            <a:fillRect/>
          </a:stretch>
        </p:blipFill>
        <p:spPr>
          <a:xfrm>
            <a:off x="1691680" y="4941168"/>
            <a:ext cx="2952750" cy="1543050"/>
          </a:xfrm>
          <a:prstGeom prst="rect">
            <a:avLst/>
          </a:prstGeom>
        </p:spPr>
      </p:pic>
      <p:pic>
        <p:nvPicPr>
          <p:cNvPr id="15" name="Imagen 14"/>
          <p:cNvPicPr>
            <a:picLocks noChangeAspect="1"/>
          </p:cNvPicPr>
          <p:nvPr/>
        </p:nvPicPr>
        <p:blipFill>
          <a:blip r:embed="rId5"/>
          <a:stretch>
            <a:fillRect/>
          </a:stretch>
        </p:blipFill>
        <p:spPr>
          <a:xfrm>
            <a:off x="6012160" y="4804018"/>
            <a:ext cx="1944216" cy="1944216"/>
          </a:xfrm>
          <a:prstGeom prst="rect">
            <a:avLst/>
          </a:prstGeom>
        </p:spPr>
      </p:pic>
    </p:spTree>
    <p:extLst>
      <p:ext uri="{BB962C8B-B14F-4D97-AF65-F5344CB8AC3E}">
        <p14:creationId xmlns:p14="http://schemas.microsoft.com/office/powerpoint/2010/main" val="21012533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683568" y="809204"/>
            <a:ext cx="6480720" cy="769441"/>
          </a:xfrm>
          <a:prstGeom prst="rect">
            <a:avLst/>
          </a:prstGeom>
          <a:noFill/>
          <a:ln w="57150">
            <a:solidFill>
              <a:schemeClr val="tx1"/>
            </a:solidFill>
          </a:ln>
        </p:spPr>
        <p:txBody>
          <a:bodyPr wrap="square" rtlCol="0">
            <a:spAutoFit/>
          </a:bodyPr>
          <a:lstStyle/>
          <a:p>
            <a:pPr algn="ctr"/>
            <a:r>
              <a:rPr lang="es-ES" sz="4400" dirty="0" smtClean="0"/>
              <a:t>Herramientas web. </a:t>
            </a:r>
            <a:r>
              <a:rPr lang="es-ES" sz="4400" b="1" dirty="0" smtClean="0">
                <a:solidFill>
                  <a:srgbClr val="FFC000"/>
                </a:solidFill>
              </a:rPr>
              <a:t>Vídeos</a:t>
            </a:r>
            <a:endParaRPr lang="es-ES" sz="4400" b="1" dirty="0">
              <a:solidFill>
                <a:srgbClr val="FFC000"/>
              </a:solidFill>
            </a:endParaRPr>
          </a:p>
        </p:txBody>
      </p:sp>
      <p:sp>
        <p:nvSpPr>
          <p:cNvPr id="2" name="AutoShape 2" descr="https://mail.google.com/mail/u/0?ui=2&amp;ik=2f13466b79&amp;attid=0.1&amp;permmsgid=msg-a:r4374209047734718119&amp;th=1724128114385162&amp;view=fimg&amp;sz=s0-l75-ft&amp;attbid=ANGjdJ8-dip2PZMy67Eq0AFxueL5cxXC48LdyL8pv5J7MREI9xf6jwL_8hjCKDRyreGfIG_N4qIs_fH_UEpZmWwhKe68bL-OBxw_ozIWjzoX5rSv9d6Fcjs_ryD6yng&amp;disp=emb&amp;realattid=172411bc1ba533c02a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4" name="Imagen 3">
            <a:hlinkClick r:id="rId2"/>
          </p:cNvPr>
          <p:cNvPicPr>
            <a:picLocks noChangeAspect="1"/>
          </p:cNvPicPr>
          <p:nvPr/>
        </p:nvPicPr>
        <p:blipFill rotWithShape="1">
          <a:blip r:embed="rId3"/>
          <a:srcRect l="5555" t="22232" r="41667" b="21800"/>
          <a:stretch/>
        </p:blipFill>
        <p:spPr>
          <a:xfrm>
            <a:off x="160757" y="2981616"/>
            <a:ext cx="4104456" cy="2448273"/>
          </a:xfrm>
          <a:prstGeom prst="rect">
            <a:avLst/>
          </a:prstGeom>
        </p:spPr>
      </p:pic>
      <p:pic>
        <p:nvPicPr>
          <p:cNvPr id="5" name="Imagen 4">
            <a:hlinkClick r:id="rId4"/>
          </p:cNvPr>
          <p:cNvPicPr>
            <a:picLocks noChangeAspect="1"/>
          </p:cNvPicPr>
          <p:nvPr/>
        </p:nvPicPr>
        <p:blipFill rotWithShape="1">
          <a:blip r:embed="rId5"/>
          <a:srcRect l="7539" t="23982" r="41571" b="24081"/>
          <a:stretch/>
        </p:blipFill>
        <p:spPr>
          <a:xfrm>
            <a:off x="4788024" y="3068960"/>
            <a:ext cx="3960440" cy="2273587"/>
          </a:xfrm>
          <a:prstGeom prst="rect">
            <a:avLst/>
          </a:prstGeom>
        </p:spPr>
      </p:pic>
    </p:spTree>
    <p:extLst>
      <p:ext uri="{BB962C8B-B14F-4D97-AF65-F5344CB8AC3E}">
        <p14:creationId xmlns:p14="http://schemas.microsoft.com/office/powerpoint/2010/main" val="30859452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755576" y="764704"/>
            <a:ext cx="6480720" cy="769441"/>
          </a:xfrm>
          <a:prstGeom prst="rect">
            <a:avLst/>
          </a:prstGeom>
          <a:noFill/>
          <a:ln w="57150">
            <a:solidFill>
              <a:schemeClr val="tx1"/>
            </a:solidFill>
          </a:ln>
        </p:spPr>
        <p:txBody>
          <a:bodyPr wrap="square" rtlCol="0">
            <a:spAutoFit/>
          </a:bodyPr>
          <a:lstStyle/>
          <a:p>
            <a:pPr algn="ctr"/>
            <a:r>
              <a:rPr lang="es-ES" sz="4400" dirty="0" smtClean="0"/>
              <a:t>Herramientas web. </a:t>
            </a:r>
            <a:r>
              <a:rPr lang="es-ES" sz="4400" b="1" dirty="0" smtClean="0">
                <a:solidFill>
                  <a:srgbClr val="FFC000"/>
                </a:solidFill>
              </a:rPr>
              <a:t>Vídeos</a:t>
            </a:r>
            <a:endParaRPr lang="es-ES" sz="4400" b="1" dirty="0">
              <a:solidFill>
                <a:srgbClr val="FFC000"/>
              </a:solidFill>
            </a:endParaRPr>
          </a:p>
        </p:txBody>
      </p:sp>
      <p:sp>
        <p:nvSpPr>
          <p:cNvPr id="2" name="AutoShape 2" descr="https://mail.google.com/mail/u/0?ui=2&amp;ik=2f13466b79&amp;attid=0.1&amp;permmsgid=msg-a:r4374209047734718119&amp;th=1724128114385162&amp;view=fimg&amp;sz=s0-l75-ft&amp;attbid=ANGjdJ8-dip2PZMy67Eq0AFxueL5cxXC48LdyL8pv5J7MREI9xf6jwL_8hjCKDRyreGfIG_N4qIs_fH_UEpZmWwhKe68bL-OBxw_ozIWjzoX5rSv9d6Fcjs_ryD6yng&amp;disp=emb&amp;realattid=172411bc1ba533c02a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6" name="Imagen 5">
            <a:hlinkClick r:id="rId2"/>
          </p:cNvPr>
          <p:cNvPicPr>
            <a:picLocks noChangeAspect="1"/>
          </p:cNvPicPr>
          <p:nvPr/>
        </p:nvPicPr>
        <p:blipFill>
          <a:blip r:embed="rId3"/>
          <a:stretch>
            <a:fillRect/>
          </a:stretch>
        </p:blipFill>
        <p:spPr>
          <a:xfrm>
            <a:off x="1259632" y="2924944"/>
            <a:ext cx="6377299" cy="2914625"/>
          </a:xfrm>
          <a:prstGeom prst="rect">
            <a:avLst/>
          </a:prstGeom>
        </p:spPr>
      </p:pic>
    </p:spTree>
    <p:extLst>
      <p:ext uri="{BB962C8B-B14F-4D97-AF65-F5344CB8AC3E}">
        <p14:creationId xmlns:p14="http://schemas.microsoft.com/office/powerpoint/2010/main" val="33057740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14786" y="414720"/>
            <a:ext cx="8136904" cy="769441"/>
          </a:xfrm>
          <a:prstGeom prst="rect">
            <a:avLst/>
          </a:prstGeom>
          <a:noFill/>
          <a:ln w="57150">
            <a:solidFill>
              <a:schemeClr val="tx1"/>
            </a:solidFill>
          </a:ln>
        </p:spPr>
        <p:txBody>
          <a:bodyPr wrap="square" rtlCol="0">
            <a:spAutoFit/>
          </a:bodyPr>
          <a:lstStyle/>
          <a:p>
            <a:pPr algn="ctr"/>
            <a:r>
              <a:rPr lang="es-ES" sz="4400" dirty="0" smtClean="0"/>
              <a:t>Herramientas web. </a:t>
            </a:r>
            <a:r>
              <a:rPr lang="es-ES" sz="4400" b="1" dirty="0" smtClean="0">
                <a:solidFill>
                  <a:srgbClr val="FFC000"/>
                </a:solidFill>
              </a:rPr>
              <a:t>Tutoriales</a:t>
            </a:r>
            <a:endParaRPr lang="es-ES" sz="4400" b="1" dirty="0">
              <a:solidFill>
                <a:srgbClr val="FFC000"/>
              </a:solidFill>
            </a:endParaRPr>
          </a:p>
        </p:txBody>
      </p:sp>
      <p:sp>
        <p:nvSpPr>
          <p:cNvPr id="2" name="AutoShape 2" descr="https://mail.google.com/mail/u/0?ui=2&amp;ik=2f13466b79&amp;attid=0.1&amp;permmsgid=msg-a:r4374209047734718119&amp;th=1724128114385162&amp;view=fimg&amp;sz=s0-l75-ft&amp;attbid=ANGjdJ8-dip2PZMy67Eq0AFxueL5cxXC48LdyL8pv5J7MREI9xf6jwL_8hjCKDRyreGfIG_N4qIs_fH_UEpZmWwhKe68bL-OBxw_ozIWjzoX5rSv9d6Fcjs_ryD6yng&amp;disp=emb&amp;realattid=172411bc1ba533c02a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7" name="Imagen 6"/>
          <p:cNvPicPr>
            <a:picLocks noChangeAspect="1"/>
          </p:cNvPicPr>
          <p:nvPr/>
        </p:nvPicPr>
        <p:blipFill>
          <a:blip r:embed="rId2"/>
          <a:stretch>
            <a:fillRect/>
          </a:stretch>
        </p:blipFill>
        <p:spPr>
          <a:xfrm>
            <a:off x="443507" y="2852936"/>
            <a:ext cx="2304256" cy="1328475"/>
          </a:xfrm>
          <a:prstGeom prst="rect">
            <a:avLst/>
          </a:prstGeom>
        </p:spPr>
      </p:pic>
      <p:pic>
        <p:nvPicPr>
          <p:cNvPr id="4" name="Imagen 3"/>
          <p:cNvPicPr>
            <a:picLocks noChangeAspect="1"/>
          </p:cNvPicPr>
          <p:nvPr/>
        </p:nvPicPr>
        <p:blipFill>
          <a:blip r:embed="rId3"/>
          <a:stretch>
            <a:fillRect/>
          </a:stretch>
        </p:blipFill>
        <p:spPr>
          <a:xfrm>
            <a:off x="5652120" y="2463832"/>
            <a:ext cx="2232248" cy="1674185"/>
          </a:xfrm>
          <a:prstGeom prst="rect">
            <a:avLst/>
          </a:prstGeom>
        </p:spPr>
      </p:pic>
      <p:pic>
        <p:nvPicPr>
          <p:cNvPr id="2050" name="Picture 2" descr="Revistas - APAMAR y Maristas Dénia (issuu) - DéniaDén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4725144"/>
            <a:ext cx="3600400" cy="1758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8664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07975" y="489104"/>
            <a:ext cx="8440489" cy="1446550"/>
          </a:xfrm>
          <a:prstGeom prst="rect">
            <a:avLst/>
          </a:prstGeom>
          <a:noFill/>
          <a:ln w="57150">
            <a:solidFill>
              <a:schemeClr val="tx1"/>
            </a:solidFill>
          </a:ln>
        </p:spPr>
        <p:txBody>
          <a:bodyPr wrap="square" rtlCol="0">
            <a:spAutoFit/>
          </a:bodyPr>
          <a:lstStyle/>
          <a:p>
            <a:pPr algn="ctr"/>
            <a:r>
              <a:rPr lang="es-ES" sz="4400" dirty="0" smtClean="0"/>
              <a:t>Herramientas web. </a:t>
            </a:r>
            <a:r>
              <a:rPr lang="es-ES" sz="4400" b="1" dirty="0" smtClean="0">
                <a:solidFill>
                  <a:srgbClr val="FFC000"/>
                </a:solidFill>
              </a:rPr>
              <a:t>Infografías, gráficos, etc.</a:t>
            </a:r>
            <a:endParaRPr lang="es-ES" sz="4400" b="1" dirty="0">
              <a:solidFill>
                <a:srgbClr val="FFC000"/>
              </a:solidFill>
            </a:endParaRPr>
          </a:p>
        </p:txBody>
      </p:sp>
      <p:sp>
        <p:nvSpPr>
          <p:cNvPr id="2" name="AutoShape 2" descr="https://mail.google.com/mail/u/0?ui=2&amp;ik=2f13466b79&amp;attid=0.1&amp;permmsgid=msg-a:r4374209047734718119&amp;th=1724128114385162&amp;view=fimg&amp;sz=s0-l75-ft&amp;attbid=ANGjdJ8-dip2PZMy67Eq0AFxueL5cxXC48LdyL8pv5J7MREI9xf6jwL_8hjCKDRyreGfIG_N4qIs_fH_UEpZmWwhKe68bL-OBxw_ozIWjzoX5rSv9d6Fcjs_ryD6yng&amp;disp=emb&amp;realattid=172411bc1ba533c02a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9" name="Imagen 8">
            <a:hlinkClick r:id="rId2"/>
          </p:cNvPr>
          <p:cNvPicPr>
            <a:picLocks noChangeAspect="1"/>
          </p:cNvPicPr>
          <p:nvPr/>
        </p:nvPicPr>
        <p:blipFill>
          <a:blip r:embed="rId3"/>
          <a:stretch>
            <a:fillRect/>
          </a:stretch>
        </p:blipFill>
        <p:spPr>
          <a:xfrm>
            <a:off x="460375" y="3140968"/>
            <a:ext cx="3528392" cy="2469874"/>
          </a:xfrm>
          <a:prstGeom prst="rect">
            <a:avLst/>
          </a:prstGeom>
        </p:spPr>
      </p:pic>
      <p:pic>
        <p:nvPicPr>
          <p:cNvPr id="11" name="Imagen 10"/>
          <p:cNvPicPr>
            <a:picLocks noChangeAspect="1"/>
          </p:cNvPicPr>
          <p:nvPr/>
        </p:nvPicPr>
        <p:blipFill>
          <a:blip r:embed="rId4"/>
          <a:stretch>
            <a:fillRect/>
          </a:stretch>
        </p:blipFill>
        <p:spPr>
          <a:xfrm>
            <a:off x="5148064" y="3717032"/>
            <a:ext cx="3369974" cy="1684987"/>
          </a:xfrm>
          <a:prstGeom prst="rect">
            <a:avLst/>
          </a:prstGeom>
        </p:spPr>
      </p:pic>
    </p:spTree>
    <p:extLst>
      <p:ext uri="{BB962C8B-B14F-4D97-AF65-F5344CB8AC3E}">
        <p14:creationId xmlns:p14="http://schemas.microsoft.com/office/powerpoint/2010/main" val="38892330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23528" y="526881"/>
            <a:ext cx="8352928" cy="769441"/>
          </a:xfrm>
          <a:prstGeom prst="rect">
            <a:avLst/>
          </a:prstGeom>
          <a:noFill/>
          <a:ln w="57150">
            <a:solidFill>
              <a:schemeClr val="tx1"/>
            </a:solidFill>
          </a:ln>
        </p:spPr>
        <p:txBody>
          <a:bodyPr wrap="square" rtlCol="0">
            <a:spAutoFit/>
          </a:bodyPr>
          <a:lstStyle/>
          <a:p>
            <a:pPr algn="ctr"/>
            <a:r>
              <a:rPr lang="es-ES" sz="4400" dirty="0" smtClean="0"/>
              <a:t>Herramientas web. </a:t>
            </a:r>
            <a:r>
              <a:rPr lang="es-ES" sz="4400" b="1" dirty="0" err="1" smtClean="0">
                <a:solidFill>
                  <a:srgbClr val="FFC000"/>
                </a:solidFill>
              </a:rPr>
              <a:t>PechaKucha</a:t>
            </a:r>
            <a:endParaRPr lang="es-ES" sz="4400" b="1" dirty="0">
              <a:solidFill>
                <a:srgbClr val="FFC000"/>
              </a:solidFill>
            </a:endParaRPr>
          </a:p>
        </p:txBody>
      </p:sp>
      <p:sp>
        <p:nvSpPr>
          <p:cNvPr id="2" name="AutoShape 2" descr="https://mail.google.com/mail/u/0?ui=2&amp;ik=2f13466b79&amp;attid=0.1&amp;permmsgid=msg-a:r4374209047734718119&amp;th=1724128114385162&amp;view=fimg&amp;sz=s0-l75-ft&amp;attbid=ANGjdJ8-dip2PZMy67Eq0AFxueL5cxXC48LdyL8pv5J7MREI9xf6jwL_8hjCKDRyreGfIG_N4qIs_fH_UEpZmWwhKe68bL-OBxw_ozIWjzoX5rSv9d6Fcjs_ryD6yng&amp;disp=emb&amp;realattid=172411bc1ba533c02a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4" name="Imagen 3"/>
          <p:cNvPicPr>
            <a:picLocks noChangeAspect="1"/>
          </p:cNvPicPr>
          <p:nvPr/>
        </p:nvPicPr>
        <p:blipFill>
          <a:blip r:embed="rId2"/>
          <a:stretch>
            <a:fillRect/>
          </a:stretch>
        </p:blipFill>
        <p:spPr>
          <a:xfrm>
            <a:off x="755576" y="2924944"/>
            <a:ext cx="2304488" cy="1329043"/>
          </a:xfrm>
          <a:prstGeom prst="rect">
            <a:avLst/>
          </a:prstGeom>
        </p:spPr>
      </p:pic>
      <p:pic>
        <p:nvPicPr>
          <p:cNvPr id="5" name="Imagen 4"/>
          <p:cNvPicPr>
            <a:picLocks noChangeAspect="1"/>
          </p:cNvPicPr>
          <p:nvPr/>
        </p:nvPicPr>
        <p:blipFill>
          <a:blip r:embed="rId3"/>
          <a:stretch>
            <a:fillRect/>
          </a:stretch>
        </p:blipFill>
        <p:spPr>
          <a:xfrm>
            <a:off x="4139952" y="2564904"/>
            <a:ext cx="4248472" cy="2389766"/>
          </a:xfrm>
          <a:prstGeom prst="rect">
            <a:avLst/>
          </a:prstGeom>
        </p:spPr>
      </p:pic>
      <p:pic>
        <p:nvPicPr>
          <p:cNvPr id="6" name="Imagen 5"/>
          <p:cNvPicPr>
            <a:picLocks noChangeAspect="1"/>
          </p:cNvPicPr>
          <p:nvPr/>
        </p:nvPicPr>
        <p:blipFill>
          <a:blip r:embed="rId4"/>
          <a:stretch>
            <a:fillRect/>
          </a:stretch>
        </p:blipFill>
        <p:spPr>
          <a:xfrm>
            <a:off x="539552" y="5013176"/>
            <a:ext cx="3794510" cy="1306949"/>
          </a:xfrm>
          <a:prstGeom prst="rect">
            <a:avLst/>
          </a:prstGeom>
        </p:spPr>
      </p:pic>
      <p:pic>
        <p:nvPicPr>
          <p:cNvPr id="7" name="Imagen 6"/>
          <p:cNvPicPr>
            <a:picLocks noChangeAspect="1"/>
          </p:cNvPicPr>
          <p:nvPr/>
        </p:nvPicPr>
        <p:blipFill rotWithShape="1">
          <a:blip r:embed="rId5"/>
          <a:srcRect l="22029" t="19760" r="22029" b="22509"/>
          <a:stretch/>
        </p:blipFill>
        <p:spPr>
          <a:xfrm>
            <a:off x="5364088" y="4986845"/>
            <a:ext cx="3024336" cy="1716516"/>
          </a:xfrm>
          <a:prstGeom prst="rect">
            <a:avLst/>
          </a:prstGeom>
        </p:spPr>
      </p:pic>
    </p:spTree>
    <p:extLst>
      <p:ext uri="{BB962C8B-B14F-4D97-AF65-F5344CB8AC3E}">
        <p14:creationId xmlns:p14="http://schemas.microsoft.com/office/powerpoint/2010/main" val="17859770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251520" y="526881"/>
            <a:ext cx="8640960" cy="1446550"/>
          </a:xfrm>
          <a:prstGeom prst="rect">
            <a:avLst/>
          </a:prstGeom>
          <a:noFill/>
          <a:ln w="57150">
            <a:solidFill>
              <a:schemeClr val="tx1"/>
            </a:solidFill>
          </a:ln>
        </p:spPr>
        <p:txBody>
          <a:bodyPr wrap="square" rtlCol="0">
            <a:spAutoFit/>
          </a:bodyPr>
          <a:lstStyle/>
          <a:p>
            <a:pPr algn="ctr"/>
            <a:r>
              <a:rPr lang="es-ES" sz="4400" dirty="0" smtClean="0"/>
              <a:t>Herramientas web. </a:t>
            </a:r>
            <a:r>
              <a:rPr lang="es-ES" sz="4400" b="1" dirty="0" smtClean="0">
                <a:solidFill>
                  <a:srgbClr val="FFC000"/>
                </a:solidFill>
              </a:rPr>
              <a:t>Chats, mensajes, emails, etc.</a:t>
            </a:r>
            <a:endParaRPr lang="es-ES" sz="4400" b="1" dirty="0">
              <a:solidFill>
                <a:srgbClr val="FFC000"/>
              </a:solidFill>
            </a:endParaRPr>
          </a:p>
        </p:txBody>
      </p:sp>
      <p:sp>
        <p:nvSpPr>
          <p:cNvPr id="2" name="AutoShape 2" descr="https://mail.google.com/mail/u/0?ui=2&amp;ik=2f13466b79&amp;attid=0.1&amp;permmsgid=msg-a:r4374209047734718119&amp;th=1724128114385162&amp;view=fimg&amp;sz=s0-l75-ft&amp;attbid=ANGjdJ8-dip2PZMy67Eq0AFxueL5cxXC48LdyL8pv5J7MREI9xf6jwL_8hjCKDRyreGfIG_N4qIs_fH_UEpZmWwhKe68bL-OBxw_ozIWjzoX5rSv9d6Fcjs_ryD6yng&amp;disp=emb&amp;realattid=172411bc1ba533c02a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8" name="Imagen 7"/>
          <p:cNvPicPr>
            <a:picLocks noChangeAspect="1"/>
          </p:cNvPicPr>
          <p:nvPr/>
        </p:nvPicPr>
        <p:blipFill>
          <a:blip r:embed="rId2"/>
          <a:stretch>
            <a:fillRect/>
          </a:stretch>
        </p:blipFill>
        <p:spPr>
          <a:xfrm>
            <a:off x="704540" y="2343270"/>
            <a:ext cx="1419188" cy="1419188"/>
          </a:xfrm>
          <a:prstGeom prst="rect">
            <a:avLst/>
          </a:prstGeom>
        </p:spPr>
      </p:pic>
      <p:pic>
        <p:nvPicPr>
          <p:cNvPr id="9" name="Imagen 8"/>
          <p:cNvPicPr>
            <a:picLocks noChangeAspect="1"/>
          </p:cNvPicPr>
          <p:nvPr/>
        </p:nvPicPr>
        <p:blipFill rotWithShape="1">
          <a:blip r:embed="rId3"/>
          <a:srcRect l="20857" r="22990"/>
          <a:stretch/>
        </p:blipFill>
        <p:spPr>
          <a:xfrm>
            <a:off x="3086210" y="4601262"/>
            <a:ext cx="1735336" cy="1482734"/>
          </a:xfrm>
          <a:prstGeom prst="rect">
            <a:avLst/>
          </a:prstGeom>
        </p:spPr>
      </p:pic>
      <p:pic>
        <p:nvPicPr>
          <p:cNvPr id="10" name="Imagen 9"/>
          <p:cNvPicPr>
            <a:picLocks noChangeAspect="1"/>
          </p:cNvPicPr>
          <p:nvPr/>
        </p:nvPicPr>
        <p:blipFill>
          <a:blip r:embed="rId4"/>
          <a:stretch>
            <a:fillRect/>
          </a:stretch>
        </p:blipFill>
        <p:spPr>
          <a:xfrm>
            <a:off x="4893911" y="4154298"/>
            <a:ext cx="3659209" cy="2520280"/>
          </a:xfrm>
          <a:prstGeom prst="rect">
            <a:avLst/>
          </a:prstGeom>
        </p:spPr>
      </p:pic>
      <p:pic>
        <p:nvPicPr>
          <p:cNvPr id="11" name="Imagen 10"/>
          <p:cNvPicPr>
            <a:picLocks noChangeAspect="1"/>
          </p:cNvPicPr>
          <p:nvPr/>
        </p:nvPicPr>
        <p:blipFill>
          <a:blip r:embed="rId5"/>
          <a:stretch>
            <a:fillRect/>
          </a:stretch>
        </p:blipFill>
        <p:spPr>
          <a:xfrm>
            <a:off x="0" y="4601262"/>
            <a:ext cx="2876220" cy="1586880"/>
          </a:xfrm>
          <a:prstGeom prst="rect">
            <a:avLst/>
          </a:prstGeom>
        </p:spPr>
      </p:pic>
      <p:pic>
        <p:nvPicPr>
          <p:cNvPr id="4" name="Imagen 3"/>
          <p:cNvPicPr>
            <a:picLocks noChangeAspect="1"/>
          </p:cNvPicPr>
          <p:nvPr/>
        </p:nvPicPr>
        <p:blipFill>
          <a:blip r:embed="rId6"/>
          <a:stretch>
            <a:fillRect/>
          </a:stretch>
        </p:blipFill>
        <p:spPr>
          <a:xfrm>
            <a:off x="3474737" y="2532440"/>
            <a:ext cx="3197967" cy="1430416"/>
          </a:xfrm>
          <a:prstGeom prst="rect">
            <a:avLst/>
          </a:prstGeom>
        </p:spPr>
      </p:pic>
    </p:spTree>
    <p:extLst>
      <p:ext uri="{BB962C8B-B14F-4D97-AF65-F5344CB8AC3E}">
        <p14:creationId xmlns:p14="http://schemas.microsoft.com/office/powerpoint/2010/main" val="16698301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06119" y="666030"/>
            <a:ext cx="8520881" cy="769441"/>
          </a:xfrm>
          <a:prstGeom prst="rect">
            <a:avLst/>
          </a:prstGeom>
          <a:noFill/>
          <a:ln w="57150">
            <a:solidFill>
              <a:schemeClr val="tx1"/>
            </a:solidFill>
          </a:ln>
        </p:spPr>
        <p:txBody>
          <a:bodyPr wrap="square" rtlCol="0">
            <a:spAutoFit/>
          </a:bodyPr>
          <a:lstStyle/>
          <a:p>
            <a:pPr algn="ctr"/>
            <a:r>
              <a:rPr lang="es-ES" sz="4400" dirty="0" smtClean="0"/>
              <a:t>Herramientas web. </a:t>
            </a:r>
            <a:r>
              <a:rPr lang="es-ES" sz="4400" b="1" dirty="0" err="1" smtClean="0">
                <a:solidFill>
                  <a:srgbClr val="FFC000"/>
                </a:solidFill>
              </a:rPr>
              <a:t>Posts</a:t>
            </a:r>
            <a:r>
              <a:rPr lang="es-ES" sz="4400" b="1" dirty="0" smtClean="0">
                <a:solidFill>
                  <a:srgbClr val="FFC000"/>
                </a:solidFill>
              </a:rPr>
              <a:t>, tuits, </a:t>
            </a:r>
            <a:endParaRPr lang="es-ES" sz="4400" b="1" dirty="0">
              <a:solidFill>
                <a:srgbClr val="FFC000"/>
              </a:solidFill>
            </a:endParaRPr>
          </a:p>
        </p:txBody>
      </p:sp>
      <p:sp>
        <p:nvSpPr>
          <p:cNvPr id="2" name="AutoShape 2" descr="https://mail.google.com/mail/u/0?ui=2&amp;ik=2f13466b79&amp;attid=0.1&amp;permmsgid=msg-a:r4374209047734718119&amp;th=1724128114385162&amp;view=fimg&amp;sz=s0-l75-ft&amp;attbid=ANGjdJ8-dip2PZMy67Eq0AFxueL5cxXC48LdyL8pv5J7MREI9xf6jwL_8hjCKDRyreGfIG_N4qIs_fH_UEpZmWwhKe68bL-OBxw_ozIWjzoX5rSv9d6Fcjs_ryD6yng&amp;disp=emb&amp;realattid=172411bc1ba533c02a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5" name="Imagen 4"/>
          <p:cNvPicPr>
            <a:picLocks noChangeAspect="1"/>
          </p:cNvPicPr>
          <p:nvPr/>
        </p:nvPicPr>
        <p:blipFill>
          <a:blip r:embed="rId2"/>
          <a:stretch>
            <a:fillRect/>
          </a:stretch>
        </p:blipFill>
        <p:spPr>
          <a:xfrm>
            <a:off x="2627784" y="5052569"/>
            <a:ext cx="3877552" cy="1364324"/>
          </a:xfrm>
          <a:prstGeom prst="rect">
            <a:avLst/>
          </a:prstGeom>
        </p:spPr>
      </p:pic>
      <p:pic>
        <p:nvPicPr>
          <p:cNvPr id="6" name="Imagen 5"/>
          <p:cNvPicPr>
            <a:picLocks noChangeAspect="1"/>
          </p:cNvPicPr>
          <p:nvPr/>
        </p:nvPicPr>
        <p:blipFill>
          <a:blip r:embed="rId3"/>
          <a:stretch>
            <a:fillRect/>
          </a:stretch>
        </p:blipFill>
        <p:spPr>
          <a:xfrm>
            <a:off x="460375" y="2384424"/>
            <a:ext cx="2813298" cy="2813298"/>
          </a:xfrm>
          <a:prstGeom prst="rect">
            <a:avLst/>
          </a:prstGeom>
        </p:spPr>
      </p:pic>
      <p:pic>
        <p:nvPicPr>
          <p:cNvPr id="7" name="Imagen 6"/>
          <p:cNvPicPr>
            <a:picLocks noChangeAspect="1"/>
          </p:cNvPicPr>
          <p:nvPr/>
        </p:nvPicPr>
        <p:blipFill>
          <a:blip r:embed="rId4"/>
          <a:stretch>
            <a:fillRect/>
          </a:stretch>
        </p:blipFill>
        <p:spPr>
          <a:xfrm>
            <a:off x="4644008" y="2924944"/>
            <a:ext cx="3504820" cy="1971462"/>
          </a:xfrm>
          <a:prstGeom prst="rect">
            <a:avLst/>
          </a:prstGeom>
        </p:spPr>
      </p:pic>
    </p:spTree>
    <p:extLst>
      <p:ext uri="{BB962C8B-B14F-4D97-AF65-F5344CB8AC3E}">
        <p14:creationId xmlns:p14="http://schemas.microsoft.com/office/powerpoint/2010/main" val="26108875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4211960" y="2047815"/>
            <a:ext cx="2239526" cy="2239526"/>
          </a:xfrm>
          <a:prstGeom prst="rect">
            <a:avLst/>
          </a:prstGeom>
        </p:spPr>
      </p:pic>
      <p:pic>
        <p:nvPicPr>
          <p:cNvPr id="5" name="Imagen 4"/>
          <p:cNvPicPr>
            <a:picLocks noChangeAspect="1"/>
          </p:cNvPicPr>
          <p:nvPr/>
        </p:nvPicPr>
        <p:blipFill>
          <a:blip r:embed="rId3"/>
          <a:stretch>
            <a:fillRect/>
          </a:stretch>
        </p:blipFill>
        <p:spPr>
          <a:xfrm>
            <a:off x="5739051" y="4941168"/>
            <a:ext cx="3189318" cy="1424237"/>
          </a:xfrm>
          <a:prstGeom prst="rect">
            <a:avLst/>
          </a:prstGeom>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1988840"/>
            <a:ext cx="3150944" cy="4720139"/>
          </a:xfrm>
          <a:prstGeom prst="rect">
            <a:avLst/>
          </a:prstGeom>
        </p:spPr>
      </p:pic>
      <p:pic>
        <p:nvPicPr>
          <p:cNvPr id="2" name="Imagen 1"/>
          <p:cNvPicPr>
            <a:picLocks noChangeAspect="1"/>
          </p:cNvPicPr>
          <p:nvPr/>
        </p:nvPicPr>
        <p:blipFill rotWithShape="1">
          <a:blip r:embed="rId5"/>
          <a:srcRect l="14189" t="18018" r="15541" b="59159"/>
          <a:stretch/>
        </p:blipFill>
        <p:spPr>
          <a:xfrm>
            <a:off x="417150" y="332656"/>
            <a:ext cx="8259305" cy="1368152"/>
          </a:xfrm>
          <a:prstGeom prst="rect">
            <a:avLst/>
          </a:prstGeom>
        </p:spPr>
      </p:pic>
      <p:pic>
        <p:nvPicPr>
          <p:cNvPr id="6" name="Imagen 5"/>
          <p:cNvPicPr>
            <a:picLocks noChangeAspect="1"/>
          </p:cNvPicPr>
          <p:nvPr/>
        </p:nvPicPr>
        <p:blipFill>
          <a:blip r:embed="rId6"/>
          <a:stretch>
            <a:fillRect/>
          </a:stretch>
        </p:blipFill>
        <p:spPr>
          <a:xfrm>
            <a:off x="3851920" y="4414576"/>
            <a:ext cx="1850865" cy="2380533"/>
          </a:xfrm>
          <a:prstGeom prst="rect">
            <a:avLst/>
          </a:prstGeom>
        </p:spPr>
      </p:pic>
    </p:spTree>
    <p:extLst>
      <p:ext uri="{BB962C8B-B14F-4D97-AF65-F5344CB8AC3E}">
        <p14:creationId xmlns:p14="http://schemas.microsoft.com/office/powerpoint/2010/main" val="309042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anim calcmode="lin" valueType="num">
                                      <p:cBhvr>
                                        <p:cTn id="14" dur="2000" fill="hold"/>
                                        <p:tgtEl>
                                          <p:spTgt spid="5"/>
                                        </p:tgtEl>
                                        <p:attrNameLst>
                                          <p:attrName>ppt_w</p:attrName>
                                        </p:attrNameLst>
                                      </p:cBhvr>
                                      <p:tavLst>
                                        <p:tav tm="0" fmla="#ppt_w*sin(2.5*pi*$)">
                                          <p:val>
                                            <p:fltVal val="0"/>
                                          </p:val>
                                        </p:tav>
                                        <p:tav tm="100000">
                                          <p:val>
                                            <p:fltVal val="1"/>
                                          </p:val>
                                        </p:tav>
                                      </p:tavLst>
                                    </p:anim>
                                    <p:anim calcmode="lin" valueType="num">
                                      <p:cBhvr>
                                        <p:cTn id="15"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460375" y="526881"/>
            <a:ext cx="8216081" cy="769441"/>
          </a:xfrm>
          <a:prstGeom prst="rect">
            <a:avLst/>
          </a:prstGeom>
          <a:noFill/>
          <a:ln w="57150">
            <a:solidFill>
              <a:schemeClr val="tx1"/>
            </a:solidFill>
          </a:ln>
        </p:spPr>
        <p:txBody>
          <a:bodyPr wrap="square" rtlCol="0">
            <a:spAutoFit/>
          </a:bodyPr>
          <a:lstStyle/>
          <a:p>
            <a:pPr algn="ctr"/>
            <a:r>
              <a:rPr lang="es-ES" sz="4400" dirty="0" smtClean="0"/>
              <a:t>Herramientas web. </a:t>
            </a:r>
            <a:r>
              <a:rPr lang="es-ES" sz="4400" b="1" dirty="0" err="1" smtClean="0">
                <a:solidFill>
                  <a:srgbClr val="FFC000"/>
                </a:solidFill>
              </a:rPr>
              <a:t>Storytelling</a:t>
            </a:r>
            <a:r>
              <a:rPr lang="es-ES" sz="4400" b="1" dirty="0" smtClean="0">
                <a:solidFill>
                  <a:srgbClr val="FFC000"/>
                </a:solidFill>
              </a:rPr>
              <a:t> </a:t>
            </a:r>
            <a:endParaRPr lang="es-ES" sz="4400" b="1" dirty="0">
              <a:solidFill>
                <a:srgbClr val="FFC000"/>
              </a:solidFill>
            </a:endParaRPr>
          </a:p>
        </p:txBody>
      </p:sp>
      <p:sp>
        <p:nvSpPr>
          <p:cNvPr id="2" name="AutoShape 2" descr="https://mail.google.com/mail/u/0?ui=2&amp;ik=2f13466b79&amp;attid=0.1&amp;permmsgid=msg-a:r4374209047734718119&amp;th=1724128114385162&amp;view=fimg&amp;sz=s0-l75-ft&amp;attbid=ANGjdJ8-dip2PZMy67Eq0AFxueL5cxXC48LdyL8pv5J7MREI9xf6jwL_8hjCKDRyreGfIG_N4qIs_fH_UEpZmWwhKe68bL-OBxw_ozIWjzoX5rSv9d6Fcjs_ryD6yng&amp;disp=emb&amp;realattid=172411bc1ba533c02a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4" name="Imagen 3"/>
          <p:cNvPicPr>
            <a:picLocks noChangeAspect="1"/>
          </p:cNvPicPr>
          <p:nvPr/>
        </p:nvPicPr>
        <p:blipFill>
          <a:blip r:embed="rId2"/>
          <a:stretch>
            <a:fillRect/>
          </a:stretch>
        </p:blipFill>
        <p:spPr>
          <a:xfrm>
            <a:off x="1144112" y="2795418"/>
            <a:ext cx="5476106" cy="1615556"/>
          </a:xfrm>
          <a:prstGeom prst="rect">
            <a:avLst/>
          </a:prstGeom>
        </p:spPr>
      </p:pic>
      <p:pic>
        <p:nvPicPr>
          <p:cNvPr id="8" name="Imagen 7"/>
          <p:cNvPicPr>
            <a:picLocks noChangeAspect="1"/>
          </p:cNvPicPr>
          <p:nvPr/>
        </p:nvPicPr>
        <p:blipFill rotWithShape="1">
          <a:blip r:embed="rId3"/>
          <a:srcRect t="16071" r="76968" b="76786"/>
          <a:stretch/>
        </p:blipFill>
        <p:spPr>
          <a:xfrm>
            <a:off x="1691680" y="5445224"/>
            <a:ext cx="5760640" cy="951540"/>
          </a:xfrm>
          <a:prstGeom prst="rect">
            <a:avLst/>
          </a:prstGeom>
        </p:spPr>
      </p:pic>
    </p:spTree>
    <p:extLst>
      <p:ext uri="{BB962C8B-B14F-4D97-AF65-F5344CB8AC3E}">
        <p14:creationId xmlns:p14="http://schemas.microsoft.com/office/powerpoint/2010/main" val="24134303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460375" y="526881"/>
            <a:ext cx="8216081" cy="769441"/>
          </a:xfrm>
          <a:prstGeom prst="rect">
            <a:avLst/>
          </a:prstGeom>
          <a:noFill/>
          <a:ln w="57150">
            <a:solidFill>
              <a:schemeClr val="tx1"/>
            </a:solidFill>
          </a:ln>
        </p:spPr>
        <p:txBody>
          <a:bodyPr wrap="square" rtlCol="0">
            <a:spAutoFit/>
          </a:bodyPr>
          <a:lstStyle/>
          <a:p>
            <a:pPr algn="ctr"/>
            <a:r>
              <a:rPr lang="es-ES" sz="4400" dirty="0" smtClean="0"/>
              <a:t>Herramientas web. </a:t>
            </a:r>
            <a:r>
              <a:rPr lang="es-ES" sz="4400" b="1" dirty="0" smtClean="0">
                <a:solidFill>
                  <a:srgbClr val="FFC000"/>
                </a:solidFill>
              </a:rPr>
              <a:t>Podcasts</a:t>
            </a:r>
            <a:endParaRPr lang="es-ES" sz="4400" b="1" dirty="0">
              <a:solidFill>
                <a:srgbClr val="FFC000"/>
              </a:solidFill>
            </a:endParaRPr>
          </a:p>
        </p:txBody>
      </p:sp>
      <p:sp>
        <p:nvSpPr>
          <p:cNvPr id="2" name="AutoShape 2" descr="https://mail.google.com/mail/u/0?ui=2&amp;ik=2f13466b79&amp;attid=0.1&amp;permmsgid=msg-a:r4374209047734718119&amp;th=1724128114385162&amp;view=fimg&amp;sz=s0-l75-ft&amp;attbid=ANGjdJ8-dip2PZMy67Eq0AFxueL5cxXC48LdyL8pv5J7MREI9xf6jwL_8hjCKDRyreGfIG_N4qIs_fH_UEpZmWwhKe68bL-OBxw_ozIWjzoX5rSv9d6Fcjs_ryD6yng&amp;disp=emb&amp;realattid=172411bc1ba533c02a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5" name="Imagen 4"/>
          <p:cNvPicPr>
            <a:picLocks noChangeAspect="1"/>
          </p:cNvPicPr>
          <p:nvPr/>
        </p:nvPicPr>
        <p:blipFill>
          <a:blip r:embed="rId2"/>
          <a:stretch>
            <a:fillRect/>
          </a:stretch>
        </p:blipFill>
        <p:spPr>
          <a:xfrm>
            <a:off x="562124" y="2803173"/>
            <a:ext cx="3425528" cy="3009846"/>
          </a:xfrm>
          <a:prstGeom prst="rect">
            <a:avLst/>
          </a:prstGeom>
        </p:spPr>
      </p:pic>
      <p:pic>
        <p:nvPicPr>
          <p:cNvPr id="6" name="Imagen 5"/>
          <p:cNvPicPr>
            <a:picLocks noChangeAspect="1"/>
          </p:cNvPicPr>
          <p:nvPr/>
        </p:nvPicPr>
        <p:blipFill>
          <a:blip r:embed="rId3"/>
          <a:stretch>
            <a:fillRect/>
          </a:stretch>
        </p:blipFill>
        <p:spPr>
          <a:xfrm>
            <a:off x="4436635" y="3717032"/>
            <a:ext cx="4274900" cy="1835451"/>
          </a:xfrm>
          <a:prstGeom prst="rect">
            <a:avLst/>
          </a:prstGeom>
        </p:spPr>
      </p:pic>
    </p:spTree>
    <p:extLst>
      <p:ext uri="{BB962C8B-B14F-4D97-AF65-F5344CB8AC3E}">
        <p14:creationId xmlns:p14="http://schemas.microsoft.com/office/powerpoint/2010/main" val="19334101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95536" y="526881"/>
            <a:ext cx="8424936" cy="1446550"/>
          </a:xfrm>
          <a:prstGeom prst="rect">
            <a:avLst/>
          </a:prstGeom>
          <a:noFill/>
          <a:ln w="57150">
            <a:solidFill>
              <a:schemeClr val="tx1"/>
            </a:solidFill>
          </a:ln>
        </p:spPr>
        <p:txBody>
          <a:bodyPr wrap="square" rtlCol="0">
            <a:spAutoFit/>
          </a:bodyPr>
          <a:lstStyle/>
          <a:p>
            <a:pPr algn="ctr"/>
            <a:r>
              <a:rPr lang="es-ES" sz="4400" dirty="0" smtClean="0"/>
              <a:t>Herramientas web. </a:t>
            </a:r>
            <a:r>
              <a:rPr lang="es-ES" sz="4400" b="1" dirty="0" smtClean="0">
                <a:solidFill>
                  <a:srgbClr val="FFC000"/>
                </a:solidFill>
              </a:rPr>
              <a:t>Mapas conceptuales</a:t>
            </a:r>
            <a:endParaRPr lang="es-ES" sz="4400" b="1" dirty="0">
              <a:solidFill>
                <a:srgbClr val="FFC000"/>
              </a:solidFill>
            </a:endParaRPr>
          </a:p>
        </p:txBody>
      </p:sp>
      <p:sp>
        <p:nvSpPr>
          <p:cNvPr id="2" name="AutoShape 2" descr="https://mail.google.com/mail/u/0?ui=2&amp;ik=2f13466b79&amp;attid=0.1&amp;permmsgid=msg-a:r4374209047734718119&amp;th=1724128114385162&amp;view=fimg&amp;sz=s0-l75-ft&amp;attbid=ANGjdJ8-dip2PZMy67Eq0AFxueL5cxXC48LdyL8pv5J7MREI9xf6jwL_8hjCKDRyreGfIG_N4qIs_fH_UEpZmWwhKe68bL-OBxw_ozIWjzoX5rSv9d6Fcjs_ryD6yng&amp;disp=emb&amp;realattid=172411bc1ba533c02a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4" name="Imagen 3"/>
          <p:cNvPicPr>
            <a:picLocks noChangeAspect="1"/>
          </p:cNvPicPr>
          <p:nvPr/>
        </p:nvPicPr>
        <p:blipFill rotWithShape="1">
          <a:blip r:embed="rId2"/>
          <a:srcRect l="17932" t="20430" r="16415" b="26451"/>
          <a:stretch/>
        </p:blipFill>
        <p:spPr>
          <a:xfrm>
            <a:off x="504407" y="2617512"/>
            <a:ext cx="3963940" cy="1288280"/>
          </a:xfrm>
          <a:prstGeom prst="rect">
            <a:avLst/>
          </a:prstGeom>
        </p:spPr>
      </p:pic>
      <p:pic>
        <p:nvPicPr>
          <p:cNvPr id="7" name="Imagen 6"/>
          <p:cNvPicPr>
            <a:picLocks noChangeAspect="1"/>
          </p:cNvPicPr>
          <p:nvPr/>
        </p:nvPicPr>
        <p:blipFill rotWithShape="1">
          <a:blip r:embed="rId3"/>
          <a:srcRect l="31214" t="16461" r="33601" b="70370"/>
          <a:stretch/>
        </p:blipFill>
        <p:spPr>
          <a:xfrm>
            <a:off x="605168" y="4725144"/>
            <a:ext cx="3762418" cy="792088"/>
          </a:xfrm>
          <a:prstGeom prst="rect">
            <a:avLst/>
          </a:prstGeom>
        </p:spPr>
      </p:pic>
      <p:pic>
        <p:nvPicPr>
          <p:cNvPr id="8" name="Imagen 7"/>
          <p:cNvPicPr>
            <a:picLocks noChangeAspect="1"/>
          </p:cNvPicPr>
          <p:nvPr/>
        </p:nvPicPr>
        <p:blipFill rotWithShape="1">
          <a:blip r:embed="rId4"/>
          <a:srcRect l="7957" t="25008" r="72184" b="63223"/>
          <a:stretch/>
        </p:blipFill>
        <p:spPr>
          <a:xfrm>
            <a:off x="5004046" y="2780928"/>
            <a:ext cx="3672410" cy="1224136"/>
          </a:xfrm>
          <a:prstGeom prst="rect">
            <a:avLst/>
          </a:prstGeom>
        </p:spPr>
      </p:pic>
      <p:pic>
        <p:nvPicPr>
          <p:cNvPr id="10" name="Imagen 9"/>
          <p:cNvPicPr>
            <a:picLocks noChangeAspect="1"/>
          </p:cNvPicPr>
          <p:nvPr/>
        </p:nvPicPr>
        <p:blipFill rotWithShape="1">
          <a:blip r:embed="rId5"/>
          <a:srcRect l="9562" t="16694" r="75140" b="68007"/>
          <a:stretch/>
        </p:blipFill>
        <p:spPr>
          <a:xfrm>
            <a:off x="5292080" y="4812561"/>
            <a:ext cx="2952327" cy="1660684"/>
          </a:xfrm>
          <a:prstGeom prst="rect">
            <a:avLst/>
          </a:prstGeom>
        </p:spPr>
      </p:pic>
    </p:spTree>
    <p:extLst>
      <p:ext uri="{BB962C8B-B14F-4D97-AF65-F5344CB8AC3E}">
        <p14:creationId xmlns:p14="http://schemas.microsoft.com/office/powerpoint/2010/main" val="13323921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460375" y="526881"/>
            <a:ext cx="8288089" cy="1446550"/>
          </a:xfrm>
          <a:prstGeom prst="rect">
            <a:avLst/>
          </a:prstGeom>
          <a:noFill/>
          <a:ln w="57150">
            <a:solidFill>
              <a:schemeClr val="tx1"/>
            </a:solidFill>
          </a:ln>
        </p:spPr>
        <p:txBody>
          <a:bodyPr wrap="square" rtlCol="0">
            <a:spAutoFit/>
          </a:bodyPr>
          <a:lstStyle/>
          <a:p>
            <a:pPr algn="ctr"/>
            <a:r>
              <a:rPr lang="es-ES" sz="4400" dirty="0" smtClean="0"/>
              <a:t>Herramientas web. </a:t>
            </a:r>
            <a:r>
              <a:rPr lang="es-ES" sz="4400" b="1" dirty="0" smtClean="0">
                <a:solidFill>
                  <a:srgbClr val="FFC000"/>
                </a:solidFill>
              </a:rPr>
              <a:t>Juegos, pruebas, cuestionarios</a:t>
            </a:r>
            <a:endParaRPr lang="es-ES" sz="4400" b="1" dirty="0">
              <a:solidFill>
                <a:srgbClr val="FFC000"/>
              </a:solidFill>
            </a:endParaRPr>
          </a:p>
        </p:txBody>
      </p:sp>
      <p:sp>
        <p:nvSpPr>
          <p:cNvPr id="2" name="AutoShape 2" descr="https://mail.google.com/mail/u/0?ui=2&amp;ik=2f13466b79&amp;attid=0.1&amp;permmsgid=msg-a:r4374209047734718119&amp;th=1724128114385162&amp;view=fimg&amp;sz=s0-l75-ft&amp;attbid=ANGjdJ8-dip2PZMy67Eq0AFxueL5cxXC48LdyL8pv5J7MREI9xf6jwL_8hjCKDRyreGfIG_N4qIs_fH_UEpZmWwhKe68bL-OBxw_ozIWjzoX5rSv9d6Fcjs_ryD6yng&amp;disp=emb&amp;realattid=172411bc1ba533c02a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5" name="Imagen 4"/>
          <p:cNvPicPr>
            <a:picLocks noChangeAspect="1"/>
          </p:cNvPicPr>
          <p:nvPr/>
        </p:nvPicPr>
        <p:blipFill>
          <a:blip r:embed="rId2"/>
          <a:stretch>
            <a:fillRect/>
          </a:stretch>
        </p:blipFill>
        <p:spPr>
          <a:xfrm>
            <a:off x="463517" y="2421140"/>
            <a:ext cx="2460782" cy="1384190"/>
          </a:xfrm>
          <a:prstGeom prst="rect">
            <a:avLst/>
          </a:prstGeom>
        </p:spPr>
      </p:pic>
      <p:pic>
        <p:nvPicPr>
          <p:cNvPr id="6" name="Imagen 5"/>
          <p:cNvPicPr>
            <a:picLocks noChangeAspect="1"/>
          </p:cNvPicPr>
          <p:nvPr/>
        </p:nvPicPr>
        <p:blipFill>
          <a:blip r:embed="rId3"/>
          <a:stretch>
            <a:fillRect/>
          </a:stretch>
        </p:blipFill>
        <p:spPr>
          <a:xfrm>
            <a:off x="4283968" y="2421140"/>
            <a:ext cx="3550791" cy="1308720"/>
          </a:xfrm>
          <a:prstGeom prst="rect">
            <a:avLst/>
          </a:prstGeom>
        </p:spPr>
      </p:pic>
      <p:pic>
        <p:nvPicPr>
          <p:cNvPr id="9" name="Imagen 8"/>
          <p:cNvPicPr>
            <a:picLocks noChangeAspect="1"/>
          </p:cNvPicPr>
          <p:nvPr/>
        </p:nvPicPr>
        <p:blipFill>
          <a:blip r:embed="rId4"/>
          <a:stretch>
            <a:fillRect/>
          </a:stretch>
        </p:blipFill>
        <p:spPr>
          <a:xfrm>
            <a:off x="680624" y="4509120"/>
            <a:ext cx="2243675" cy="1262067"/>
          </a:xfrm>
          <a:prstGeom prst="rect">
            <a:avLst/>
          </a:prstGeom>
        </p:spPr>
      </p:pic>
      <p:pic>
        <p:nvPicPr>
          <p:cNvPr id="11" name="Imagen 10"/>
          <p:cNvPicPr>
            <a:picLocks noChangeAspect="1"/>
          </p:cNvPicPr>
          <p:nvPr/>
        </p:nvPicPr>
        <p:blipFill rotWithShape="1">
          <a:blip r:embed="rId5"/>
          <a:srcRect t="28833" b="39416"/>
          <a:stretch/>
        </p:blipFill>
        <p:spPr>
          <a:xfrm>
            <a:off x="3707904" y="5486290"/>
            <a:ext cx="4840784" cy="920374"/>
          </a:xfrm>
          <a:prstGeom prst="rect">
            <a:avLst/>
          </a:prstGeom>
        </p:spPr>
      </p:pic>
      <p:pic>
        <p:nvPicPr>
          <p:cNvPr id="12" name="Imagen 11"/>
          <p:cNvPicPr>
            <a:picLocks noChangeAspect="1"/>
          </p:cNvPicPr>
          <p:nvPr/>
        </p:nvPicPr>
        <p:blipFill>
          <a:blip r:embed="rId6"/>
          <a:stretch>
            <a:fillRect/>
          </a:stretch>
        </p:blipFill>
        <p:spPr>
          <a:xfrm>
            <a:off x="3404623" y="3842680"/>
            <a:ext cx="2736304" cy="1539171"/>
          </a:xfrm>
          <a:prstGeom prst="rect">
            <a:avLst/>
          </a:prstGeom>
        </p:spPr>
      </p:pic>
      <p:pic>
        <p:nvPicPr>
          <p:cNvPr id="4" name="Imagen 3"/>
          <p:cNvPicPr>
            <a:picLocks noChangeAspect="1"/>
          </p:cNvPicPr>
          <p:nvPr/>
        </p:nvPicPr>
        <p:blipFill>
          <a:blip r:embed="rId7"/>
          <a:stretch>
            <a:fillRect/>
          </a:stretch>
        </p:blipFill>
        <p:spPr>
          <a:xfrm>
            <a:off x="7092280" y="3939375"/>
            <a:ext cx="1341901" cy="1345779"/>
          </a:xfrm>
          <a:prstGeom prst="rect">
            <a:avLst/>
          </a:prstGeom>
        </p:spPr>
      </p:pic>
    </p:spTree>
    <p:extLst>
      <p:ext uri="{BB962C8B-B14F-4D97-AF65-F5344CB8AC3E}">
        <p14:creationId xmlns:p14="http://schemas.microsoft.com/office/powerpoint/2010/main" val="38220199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460375" y="2351724"/>
            <a:ext cx="3168352" cy="1782198"/>
          </a:xfrm>
          <a:prstGeom prst="rect">
            <a:avLst/>
          </a:prstGeom>
        </p:spPr>
      </p:pic>
      <p:pic>
        <p:nvPicPr>
          <p:cNvPr id="4" name="Imagen 3"/>
          <p:cNvPicPr>
            <a:picLocks noChangeAspect="1"/>
          </p:cNvPicPr>
          <p:nvPr/>
        </p:nvPicPr>
        <p:blipFill>
          <a:blip r:embed="rId3"/>
          <a:stretch>
            <a:fillRect/>
          </a:stretch>
        </p:blipFill>
        <p:spPr>
          <a:xfrm>
            <a:off x="4355976" y="2334381"/>
            <a:ext cx="3168352" cy="1862644"/>
          </a:xfrm>
          <a:prstGeom prst="rect">
            <a:avLst/>
          </a:prstGeom>
        </p:spPr>
      </p:pic>
      <p:pic>
        <p:nvPicPr>
          <p:cNvPr id="5" name="Imagen 4">
            <a:hlinkClick r:id="rId4"/>
          </p:cNvPr>
          <p:cNvPicPr>
            <a:picLocks noChangeAspect="1"/>
          </p:cNvPicPr>
          <p:nvPr/>
        </p:nvPicPr>
        <p:blipFill>
          <a:blip r:embed="rId5"/>
          <a:stretch>
            <a:fillRect/>
          </a:stretch>
        </p:blipFill>
        <p:spPr>
          <a:xfrm>
            <a:off x="971600" y="4817727"/>
            <a:ext cx="4205662" cy="1605161"/>
          </a:xfrm>
          <a:prstGeom prst="rect">
            <a:avLst/>
          </a:prstGeom>
        </p:spPr>
      </p:pic>
      <p:pic>
        <p:nvPicPr>
          <p:cNvPr id="7" name="Imagen 6"/>
          <p:cNvPicPr>
            <a:picLocks noChangeAspect="1"/>
          </p:cNvPicPr>
          <p:nvPr/>
        </p:nvPicPr>
        <p:blipFill>
          <a:blip r:embed="rId6"/>
          <a:stretch>
            <a:fillRect/>
          </a:stretch>
        </p:blipFill>
        <p:spPr>
          <a:xfrm>
            <a:off x="5544108" y="4509120"/>
            <a:ext cx="3117540" cy="2078360"/>
          </a:xfrm>
          <a:prstGeom prst="rect">
            <a:avLst/>
          </a:prstGeom>
        </p:spPr>
      </p:pic>
      <p:sp>
        <p:nvSpPr>
          <p:cNvPr id="8" name="2 CuadroTexto"/>
          <p:cNvSpPr txBox="1"/>
          <p:nvPr/>
        </p:nvSpPr>
        <p:spPr>
          <a:xfrm>
            <a:off x="460375" y="526881"/>
            <a:ext cx="8288089" cy="1446550"/>
          </a:xfrm>
          <a:prstGeom prst="rect">
            <a:avLst/>
          </a:prstGeom>
          <a:noFill/>
          <a:ln w="57150">
            <a:solidFill>
              <a:schemeClr val="tx1"/>
            </a:solidFill>
          </a:ln>
        </p:spPr>
        <p:txBody>
          <a:bodyPr wrap="square" rtlCol="0">
            <a:spAutoFit/>
          </a:bodyPr>
          <a:lstStyle/>
          <a:p>
            <a:pPr algn="ctr"/>
            <a:r>
              <a:rPr lang="es-ES" sz="4400" dirty="0" smtClean="0"/>
              <a:t>Herramientas web. </a:t>
            </a:r>
            <a:r>
              <a:rPr lang="es-ES" sz="4400" b="1" dirty="0" smtClean="0">
                <a:solidFill>
                  <a:srgbClr val="FFC000"/>
                </a:solidFill>
              </a:rPr>
              <a:t>Comunicación, debate, blogs</a:t>
            </a:r>
            <a:endParaRPr lang="es-ES" sz="4400" b="1" dirty="0">
              <a:solidFill>
                <a:srgbClr val="FFC000"/>
              </a:solidFill>
            </a:endParaRPr>
          </a:p>
        </p:txBody>
      </p:sp>
    </p:spTree>
    <p:extLst>
      <p:ext uri="{BB962C8B-B14F-4D97-AF65-F5344CB8AC3E}">
        <p14:creationId xmlns:p14="http://schemas.microsoft.com/office/powerpoint/2010/main" val="7126287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95863" y="2283275"/>
            <a:ext cx="3686442" cy="2106538"/>
          </a:xfrm>
          <a:prstGeom prst="rect">
            <a:avLst/>
          </a:prstGeom>
        </p:spPr>
      </p:pic>
      <p:pic>
        <p:nvPicPr>
          <p:cNvPr id="6" name="Imagen 5"/>
          <p:cNvPicPr>
            <a:picLocks noChangeAspect="1"/>
          </p:cNvPicPr>
          <p:nvPr/>
        </p:nvPicPr>
        <p:blipFill>
          <a:blip r:embed="rId3"/>
          <a:stretch>
            <a:fillRect/>
          </a:stretch>
        </p:blipFill>
        <p:spPr>
          <a:xfrm>
            <a:off x="4574285" y="2996952"/>
            <a:ext cx="4536504" cy="1727770"/>
          </a:xfrm>
          <a:prstGeom prst="rect">
            <a:avLst/>
          </a:prstGeom>
        </p:spPr>
      </p:pic>
      <p:sp>
        <p:nvSpPr>
          <p:cNvPr id="7" name="2 CuadroTexto"/>
          <p:cNvSpPr txBox="1"/>
          <p:nvPr/>
        </p:nvSpPr>
        <p:spPr>
          <a:xfrm>
            <a:off x="460375" y="526881"/>
            <a:ext cx="8288089" cy="1446550"/>
          </a:xfrm>
          <a:prstGeom prst="rect">
            <a:avLst/>
          </a:prstGeom>
          <a:noFill/>
          <a:ln w="57150">
            <a:solidFill>
              <a:schemeClr val="tx1"/>
            </a:solidFill>
          </a:ln>
        </p:spPr>
        <p:txBody>
          <a:bodyPr wrap="square" rtlCol="0">
            <a:spAutoFit/>
          </a:bodyPr>
          <a:lstStyle/>
          <a:p>
            <a:pPr algn="ctr"/>
            <a:r>
              <a:rPr lang="es-ES" sz="4400" dirty="0" smtClean="0"/>
              <a:t>Herramientas web. </a:t>
            </a:r>
            <a:r>
              <a:rPr lang="es-ES" sz="4400" b="1" dirty="0" smtClean="0">
                <a:solidFill>
                  <a:srgbClr val="FFC000"/>
                </a:solidFill>
              </a:rPr>
              <a:t>Comunicación, debate, lluvia de ideas</a:t>
            </a:r>
            <a:endParaRPr lang="es-ES" sz="4400" b="1" dirty="0">
              <a:solidFill>
                <a:srgbClr val="FFC000"/>
              </a:solidFill>
            </a:endParaRPr>
          </a:p>
        </p:txBody>
      </p:sp>
      <p:pic>
        <p:nvPicPr>
          <p:cNvPr id="4" name="Imagen 3"/>
          <p:cNvPicPr>
            <a:picLocks noChangeAspect="1"/>
          </p:cNvPicPr>
          <p:nvPr/>
        </p:nvPicPr>
        <p:blipFill>
          <a:blip r:embed="rId4"/>
          <a:stretch>
            <a:fillRect/>
          </a:stretch>
        </p:blipFill>
        <p:spPr>
          <a:xfrm>
            <a:off x="1115616" y="4797152"/>
            <a:ext cx="2880320" cy="1915413"/>
          </a:xfrm>
          <a:prstGeom prst="rect">
            <a:avLst/>
          </a:prstGeom>
        </p:spPr>
      </p:pic>
      <p:pic>
        <p:nvPicPr>
          <p:cNvPr id="5" name="Imagen 4"/>
          <p:cNvPicPr>
            <a:picLocks noChangeAspect="1"/>
          </p:cNvPicPr>
          <p:nvPr/>
        </p:nvPicPr>
        <p:blipFill rotWithShape="1">
          <a:blip r:embed="rId5"/>
          <a:srcRect l="21853" t="36234" r="22629" b="39616"/>
          <a:stretch/>
        </p:blipFill>
        <p:spPr>
          <a:xfrm>
            <a:off x="4644008" y="5276598"/>
            <a:ext cx="3855182" cy="943289"/>
          </a:xfrm>
          <a:prstGeom prst="rect">
            <a:avLst/>
          </a:prstGeom>
        </p:spPr>
      </p:pic>
    </p:spTree>
    <p:extLst>
      <p:ext uri="{BB962C8B-B14F-4D97-AF65-F5344CB8AC3E}">
        <p14:creationId xmlns:p14="http://schemas.microsoft.com/office/powerpoint/2010/main" val="15133521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53629" y="2492896"/>
            <a:ext cx="3187452" cy="1593726"/>
          </a:xfrm>
          <a:prstGeom prst="rect">
            <a:avLst/>
          </a:prstGeom>
        </p:spPr>
      </p:pic>
      <p:pic>
        <p:nvPicPr>
          <p:cNvPr id="5" name="Imagen 4"/>
          <p:cNvPicPr>
            <a:picLocks noChangeAspect="1"/>
          </p:cNvPicPr>
          <p:nvPr/>
        </p:nvPicPr>
        <p:blipFill>
          <a:blip r:embed="rId3"/>
          <a:stretch>
            <a:fillRect/>
          </a:stretch>
        </p:blipFill>
        <p:spPr>
          <a:xfrm>
            <a:off x="3779912" y="2388329"/>
            <a:ext cx="2614670" cy="1469390"/>
          </a:xfrm>
          <a:prstGeom prst="rect">
            <a:avLst/>
          </a:prstGeom>
        </p:spPr>
      </p:pic>
      <p:pic>
        <p:nvPicPr>
          <p:cNvPr id="7" name="Imagen 6"/>
          <p:cNvPicPr>
            <a:picLocks noChangeAspect="1"/>
          </p:cNvPicPr>
          <p:nvPr/>
        </p:nvPicPr>
        <p:blipFill>
          <a:blip r:embed="rId4"/>
          <a:stretch>
            <a:fillRect/>
          </a:stretch>
        </p:blipFill>
        <p:spPr>
          <a:xfrm>
            <a:off x="6191980" y="2384861"/>
            <a:ext cx="2857285" cy="1530446"/>
          </a:xfrm>
          <a:prstGeom prst="rect">
            <a:avLst/>
          </a:prstGeom>
        </p:spPr>
      </p:pic>
      <p:pic>
        <p:nvPicPr>
          <p:cNvPr id="8" name="Imagen 7"/>
          <p:cNvPicPr>
            <a:picLocks noChangeAspect="1"/>
          </p:cNvPicPr>
          <p:nvPr/>
        </p:nvPicPr>
        <p:blipFill rotWithShape="1">
          <a:blip r:embed="rId5"/>
          <a:srcRect l="24800" t="7208" r="24800" b="18619"/>
          <a:stretch/>
        </p:blipFill>
        <p:spPr>
          <a:xfrm>
            <a:off x="453629" y="4437112"/>
            <a:ext cx="2304256" cy="1872208"/>
          </a:xfrm>
          <a:prstGeom prst="rect">
            <a:avLst/>
          </a:prstGeom>
        </p:spPr>
      </p:pic>
      <p:pic>
        <p:nvPicPr>
          <p:cNvPr id="10" name="Imagen 9"/>
          <p:cNvPicPr>
            <a:picLocks noChangeAspect="1"/>
          </p:cNvPicPr>
          <p:nvPr/>
        </p:nvPicPr>
        <p:blipFill>
          <a:blip r:embed="rId6"/>
          <a:stretch>
            <a:fillRect/>
          </a:stretch>
        </p:blipFill>
        <p:spPr>
          <a:xfrm>
            <a:off x="4716016" y="5229200"/>
            <a:ext cx="3877419" cy="1430782"/>
          </a:xfrm>
          <a:prstGeom prst="rect">
            <a:avLst/>
          </a:prstGeom>
        </p:spPr>
      </p:pic>
      <p:pic>
        <p:nvPicPr>
          <p:cNvPr id="11" name="Imagen 10"/>
          <p:cNvPicPr>
            <a:picLocks noChangeAspect="1"/>
          </p:cNvPicPr>
          <p:nvPr/>
        </p:nvPicPr>
        <p:blipFill>
          <a:blip r:embed="rId7"/>
          <a:stretch>
            <a:fillRect/>
          </a:stretch>
        </p:blipFill>
        <p:spPr>
          <a:xfrm>
            <a:off x="3577195" y="4195093"/>
            <a:ext cx="3933825" cy="1162050"/>
          </a:xfrm>
          <a:prstGeom prst="rect">
            <a:avLst/>
          </a:prstGeom>
        </p:spPr>
      </p:pic>
      <p:sp>
        <p:nvSpPr>
          <p:cNvPr id="12" name="2 CuadroTexto"/>
          <p:cNvSpPr txBox="1"/>
          <p:nvPr/>
        </p:nvSpPr>
        <p:spPr>
          <a:xfrm>
            <a:off x="460375" y="526881"/>
            <a:ext cx="8288089" cy="1446550"/>
          </a:xfrm>
          <a:prstGeom prst="rect">
            <a:avLst/>
          </a:prstGeom>
          <a:noFill/>
          <a:ln w="57150">
            <a:solidFill>
              <a:schemeClr val="tx1"/>
            </a:solidFill>
          </a:ln>
        </p:spPr>
        <p:txBody>
          <a:bodyPr wrap="square" rtlCol="0">
            <a:spAutoFit/>
          </a:bodyPr>
          <a:lstStyle/>
          <a:p>
            <a:pPr algn="ctr"/>
            <a:r>
              <a:rPr lang="es-ES" sz="4400" dirty="0" smtClean="0"/>
              <a:t>Herramientas web. </a:t>
            </a:r>
            <a:r>
              <a:rPr lang="es-ES" sz="4400" b="1" dirty="0" smtClean="0">
                <a:solidFill>
                  <a:srgbClr val="FFC000"/>
                </a:solidFill>
              </a:rPr>
              <a:t>Compartir contenidos</a:t>
            </a:r>
            <a:endParaRPr lang="es-ES" sz="4400" b="1" dirty="0">
              <a:solidFill>
                <a:srgbClr val="FFC000"/>
              </a:solidFill>
            </a:endParaRPr>
          </a:p>
        </p:txBody>
      </p:sp>
    </p:spTree>
    <p:extLst>
      <p:ext uri="{BB962C8B-B14F-4D97-AF65-F5344CB8AC3E}">
        <p14:creationId xmlns:p14="http://schemas.microsoft.com/office/powerpoint/2010/main" val="335221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b="16109"/>
          <a:stretch/>
        </p:blipFill>
        <p:spPr>
          <a:xfrm>
            <a:off x="80381" y="2636912"/>
            <a:ext cx="3942678" cy="1728193"/>
          </a:xfrm>
          <a:prstGeom prst="rect">
            <a:avLst/>
          </a:prstGeom>
        </p:spPr>
      </p:pic>
      <p:pic>
        <p:nvPicPr>
          <p:cNvPr id="6" name="Imagen 5"/>
          <p:cNvPicPr>
            <a:picLocks noChangeAspect="1"/>
          </p:cNvPicPr>
          <p:nvPr/>
        </p:nvPicPr>
        <p:blipFill>
          <a:blip r:embed="rId3"/>
          <a:stretch>
            <a:fillRect/>
          </a:stretch>
        </p:blipFill>
        <p:spPr>
          <a:xfrm>
            <a:off x="4572000" y="2744924"/>
            <a:ext cx="4010533" cy="1512168"/>
          </a:xfrm>
          <a:prstGeom prst="rect">
            <a:avLst/>
          </a:prstGeom>
        </p:spPr>
      </p:pic>
      <p:sp>
        <p:nvSpPr>
          <p:cNvPr id="7" name="2 CuadroTexto"/>
          <p:cNvSpPr txBox="1"/>
          <p:nvPr/>
        </p:nvSpPr>
        <p:spPr>
          <a:xfrm>
            <a:off x="460375" y="526881"/>
            <a:ext cx="8288089" cy="1446550"/>
          </a:xfrm>
          <a:prstGeom prst="rect">
            <a:avLst/>
          </a:prstGeom>
          <a:noFill/>
          <a:ln w="57150">
            <a:solidFill>
              <a:schemeClr val="tx1"/>
            </a:solidFill>
          </a:ln>
        </p:spPr>
        <p:txBody>
          <a:bodyPr wrap="square" rtlCol="0">
            <a:spAutoFit/>
          </a:bodyPr>
          <a:lstStyle/>
          <a:p>
            <a:pPr algn="ctr"/>
            <a:r>
              <a:rPr lang="es-ES" sz="4400" dirty="0" smtClean="0"/>
              <a:t>Herramientas web. </a:t>
            </a:r>
            <a:r>
              <a:rPr lang="es-ES" sz="4400" b="1" dirty="0" smtClean="0">
                <a:solidFill>
                  <a:srgbClr val="FFC000"/>
                </a:solidFill>
              </a:rPr>
              <a:t>Trabajo en equipo</a:t>
            </a:r>
            <a:endParaRPr lang="es-ES" sz="4400" b="1" dirty="0">
              <a:solidFill>
                <a:srgbClr val="FFC000"/>
              </a:solidFill>
            </a:endParaRPr>
          </a:p>
        </p:txBody>
      </p:sp>
      <p:pic>
        <p:nvPicPr>
          <p:cNvPr id="4" name="Imagen 3"/>
          <p:cNvPicPr>
            <a:picLocks noChangeAspect="1"/>
          </p:cNvPicPr>
          <p:nvPr/>
        </p:nvPicPr>
        <p:blipFill>
          <a:blip r:embed="rId4"/>
          <a:stretch>
            <a:fillRect/>
          </a:stretch>
        </p:blipFill>
        <p:spPr>
          <a:xfrm>
            <a:off x="2843808" y="4581128"/>
            <a:ext cx="1895475" cy="1895475"/>
          </a:xfrm>
          <a:prstGeom prst="rect">
            <a:avLst/>
          </a:prstGeom>
        </p:spPr>
      </p:pic>
    </p:spTree>
    <p:extLst>
      <p:ext uri="{BB962C8B-B14F-4D97-AF65-F5344CB8AC3E}">
        <p14:creationId xmlns:p14="http://schemas.microsoft.com/office/powerpoint/2010/main" val="9548242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331640" y="2852936"/>
            <a:ext cx="6477000" cy="3238500"/>
          </a:xfrm>
          <a:prstGeom prst="rect">
            <a:avLst/>
          </a:prstGeom>
        </p:spPr>
      </p:pic>
      <p:pic>
        <p:nvPicPr>
          <p:cNvPr id="3" name="Imagen 2"/>
          <p:cNvPicPr>
            <a:picLocks noChangeAspect="1"/>
          </p:cNvPicPr>
          <p:nvPr/>
        </p:nvPicPr>
        <p:blipFill>
          <a:blip r:embed="rId3"/>
          <a:stretch>
            <a:fillRect/>
          </a:stretch>
        </p:blipFill>
        <p:spPr>
          <a:xfrm>
            <a:off x="400114" y="620688"/>
            <a:ext cx="8340051" cy="1847248"/>
          </a:xfrm>
          <a:prstGeom prst="rect">
            <a:avLst/>
          </a:prstGeom>
        </p:spPr>
      </p:pic>
    </p:spTree>
    <p:extLst>
      <p:ext uri="{BB962C8B-B14F-4D97-AF65-F5344CB8AC3E}">
        <p14:creationId xmlns:p14="http://schemas.microsoft.com/office/powerpoint/2010/main" val="28094539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115888"/>
            <a:ext cx="2268538"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170200"/>
            <a:ext cx="5105424" cy="660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56371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9317" y="692696"/>
            <a:ext cx="4176464" cy="2505879"/>
          </a:xfrm>
          <a:prstGeom prst="rect">
            <a:avLst/>
          </a:prstGeom>
        </p:spPr>
      </p:pic>
      <p:pic>
        <p:nvPicPr>
          <p:cNvPr id="4" name="Imagen 3"/>
          <p:cNvPicPr>
            <a:picLocks noChangeAspect="1"/>
          </p:cNvPicPr>
          <p:nvPr/>
        </p:nvPicPr>
        <p:blipFill>
          <a:blip r:embed="rId3"/>
          <a:stretch>
            <a:fillRect/>
          </a:stretch>
        </p:blipFill>
        <p:spPr>
          <a:xfrm>
            <a:off x="5004048" y="4077072"/>
            <a:ext cx="3663730" cy="2060848"/>
          </a:xfrm>
          <a:prstGeom prst="rect">
            <a:avLst/>
          </a:prstGeom>
        </p:spPr>
      </p:pic>
      <p:pic>
        <p:nvPicPr>
          <p:cNvPr id="10" name="Imagen 9"/>
          <p:cNvPicPr>
            <a:picLocks noChangeAspect="1"/>
          </p:cNvPicPr>
          <p:nvPr/>
        </p:nvPicPr>
        <p:blipFill>
          <a:blip r:embed="rId4"/>
          <a:stretch>
            <a:fillRect/>
          </a:stretch>
        </p:blipFill>
        <p:spPr>
          <a:xfrm>
            <a:off x="251520" y="4437112"/>
            <a:ext cx="4289741" cy="1587204"/>
          </a:xfrm>
          <a:prstGeom prst="rect">
            <a:avLst/>
          </a:prstGeom>
        </p:spPr>
      </p:pic>
      <p:pic>
        <p:nvPicPr>
          <p:cNvPr id="3" name="Imagen 2"/>
          <p:cNvPicPr>
            <a:picLocks noChangeAspect="1"/>
          </p:cNvPicPr>
          <p:nvPr/>
        </p:nvPicPr>
        <p:blipFill>
          <a:blip r:embed="rId5"/>
          <a:stretch>
            <a:fillRect/>
          </a:stretch>
        </p:blipFill>
        <p:spPr>
          <a:xfrm>
            <a:off x="4636463" y="1052736"/>
            <a:ext cx="4031315" cy="1944216"/>
          </a:xfrm>
          <a:prstGeom prst="rect">
            <a:avLst/>
          </a:prstGeom>
        </p:spPr>
      </p:pic>
    </p:spTree>
    <p:extLst>
      <p:ext uri="{BB962C8B-B14F-4D97-AF65-F5344CB8AC3E}">
        <p14:creationId xmlns:p14="http://schemas.microsoft.com/office/powerpoint/2010/main" val="186571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3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195513"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875" y="774700"/>
            <a:ext cx="54991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6" name="1 CuadroTexto"/>
          <p:cNvSpPr txBox="1">
            <a:spLocks noChangeArrowheads="1"/>
          </p:cNvSpPr>
          <p:nvPr/>
        </p:nvSpPr>
        <p:spPr bwMode="auto">
          <a:xfrm>
            <a:off x="827088" y="3860800"/>
            <a:ext cx="6408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endParaRPr lang="es-ES" altLang="es-ES"/>
          </a:p>
        </p:txBody>
      </p:sp>
      <p:sp>
        <p:nvSpPr>
          <p:cNvPr id="38917" name="2 CuadroTexto"/>
          <p:cNvSpPr txBox="1">
            <a:spLocks noChangeArrowheads="1"/>
          </p:cNvSpPr>
          <p:nvPr/>
        </p:nvSpPr>
        <p:spPr bwMode="auto">
          <a:xfrm>
            <a:off x="293688" y="3500438"/>
            <a:ext cx="838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endParaRPr lang="es-ES" altLang="es-ES" sz="2400"/>
          </a:p>
        </p:txBody>
      </p:sp>
      <p:pic>
        <p:nvPicPr>
          <p:cNvPr id="3891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 y="6180138"/>
            <a:ext cx="1920875" cy="677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20" name="6 CuadroTexto"/>
          <p:cNvSpPr txBox="1">
            <a:spLocks noChangeArrowheads="1"/>
          </p:cNvSpPr>
          <p:nvPr/>
        </p:nvSpPr>
        <p:spPr bwMode="auto">
          <a:xfrm>
            <a:off x="2339975" y="6454775"/>
            <a:ext cx="6804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r" eaLnBrk="1" hangingPunct="1"/>
            <a:r>
              <a:rPr lang="es-ES" altLang="es-ES" sz="2000" b="1"/>
              <a:t>Las fotos utilizadas han sido extraídas de Google Imágenes</a:t>
            </a:r>
          </a:p>
        </p:txBody>
      </p:sp>
    </p:spTree>
    <p:extLst>
      <p:ext uri="{BB962C8B-B14F-4D97-AF65-F5344CB8AC3E}">
        <p14:creationId xmlns:p14="http://schemas.microsoft.com/office/powerpoint/2010/main" val="37664802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46360"/>
            <a:ext cx="9143999" cy="6904359"/>
          </a:xfrm>
          <a:prstGeom prst="rect">
            <a:avLst/>
          </a:prstGeom>
        </p:spPr>
      </p:pic>
    </p:spTree>
    <p:extLst>
      <p:ext uri="{BB962C8B-B14F-4D97-AF65-F5344CB8AC3E}">
        <p14:creationId xmlns:p14="http://schemas.microsoft.com/office/powerpoint/2010/main" val="42282474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79512" y="1052736"/>
            <a:ext cx="8856984" cy="5262979"/>
          </a:xfrm>
          <a:prstGeom prst="rect">
            <a:avLst/>
          </a:prstGeom>
        </p:spPr>
        <p:txBody>
          <a:bodyPr wrap="square">
            <a:spAutoFit/>
          </a:bodyPr>
          <a:lstStyle/>
          <a:p>
            <a:pPr algn="ctr"/>
            <a:r>
              <a:rPr lang="es-ES" sz="2800" dirty="0"/>
              <a:t>Las </a:t>
            </a:r>
            <a:r>
              <a:rPr lang="es-ES" sz="2800" b="1" dirty="0"/>
              <a:t>metodologías activas</a:t>
            </a:r>
            <a:r>
              <a:rPr lang="es-ES" sz="2800" dirty="0"/>
              <a:t> son definidas como “ un proceso interactivo basado en la </a:t>
            </a:r>
            <a:r>
              <a:rPr lang="es-ES" sz="2800" b="1" dirty="0"/>
              <a:t>comunicación</a:t>
            </a:r>
            <a:r>
              <a:rPr lang="es-ES" sz="2800" dirty="0"/>
              <a:t> profesor-estudiante, estudiante-estudiante, estudiante- material didáctico y estudiante-medio que potencia la </a:t>
            </a:r>
            <a:r>
              <a:rPr lang="es-ES" sz="2800" b="1" dirty="0"/>
              <a:t>implicación responsable</a:t>
            </a:r>
            <a:r>
              <a:rPr lang="es-ES" sz="2800" dirty="0"/>
              <a:t> de este último y conlleva la satisfacción y enriquecimiento de docentes y estudiantes</a:t>
            </a:r>
            <a:r>
              <a:rPr lang="es-ES" sz="2800" dirty="0" smtClean="0"/>
              <a:t>”.</a:t>
            </a:r>
          </a:p>
          <a:p>
            <a:pPr algn="ctr"/>
            <a:endParaRPr lang="es-ES" sz="2800" dirty="0"/>
          </a:p>
          <a:p>
            <a:pPr algn="ctr"/>
            <a:r>
              <a:rPr lang="es-ES" sz="2800" dirty="0"/>
              <a:t>Se caracteriza porque el alumno es el protagonista de su aprendizaje. Se trata de un aprendizaje </a:t>
            </a:r>
            <a:r>
              <a:rPr lang="es-ES" sz="2800" dirty="0" err="1"/>
              <a:t>autodirigido</a:t>
            </a:r>
            <a:r>
              <a:rPr lang="es-ES" sz="2800" dirty="0"/>
              <a:t> por el profesor y contextualizado en el situaciones reales del mundo actual, lo que favorece el aprendizaje y la motivación del alumnado</a:t>
            </a:r>
            <a:endParaRPr lang="es-ES" sz="2800" b="0" i="0" dirty="0">
              <a:effectLst/>
            </a:endParaRPr>
          </a:p>
        </p:txBody>
      </p:sp>
    </p:spTree>
    <p:extLst>
      <p:ext uri="{BB962C8B-B14F-4D97-AF65-F5344CB8AC3E}">
        <p14:creationId xmlns:p14="http://schemas.microsoft.com/office/powerpoint/2010/main" val="17767478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23528" y="1196752"/>
            <a:ext cx="8496944" cy="4524315"/>
          </a:xfrm>
          <a:prstGeom prst="rect">
            <a:avLst/>
          </a:prstGeom>
        </p:spPr>
        <p:txBody>
          <a:bodyPr wrap="square">
            <a:spAutoFit/>
          </a:bodyPr>
          <a:lstStyle/>
          <a:p>
            <a:pPr algn="just">
              <a:buFont typeface="Arial" panose="020B0604020202020204" pitchFamily="34" charset="0"/>
              <a:buChar char="•"/>
            </a:pPr>
            <a:r>
              <a:rPr lang="es-ES" sz="3200" dirty="0" smtClean="0"/>
              <a:t> Ayudan </a:t>
            </a:r>
            <a:r>
              <a:rPr lang="es-ES" sz="3200" dirty="0"/>
              <a:t>a la transformación del </a:t>
            </a:r>
            <a:r>
              <a:rPr lang="es-ES" sz="3200" dirty="0" smtClean="0"/>
              <a:t>aprendizaje</a:t>
            </a:r>
            <a:endParaRPr lang="es-ES" sz="3200" dirty="0"/>
          </a:p>
          <a:p>
            <a:pPr algn="just">
              <a:buFont typeface="Arial" panose="020B0604020202020204" pitchFamily="34" charset="0"/>
              <a:buChar char="•"/>
            </a:pPr>
            <a:r>
              <a:rPr lang="es-ES" sz="3200" dirty="0" smtClean="0"/>
              <a:t> Pueden </a:t>
            </a:r>
            <a:r>
              <a:rPr lang="es-ES" sz="3200" dirty="0"/>
              <a:t>integrarse unas con </a:t>
            </a:r>
            <a:r>
              <a:rPr lang="es-ES" sz="3200" dirty="0" smtClean="0"/>
              <a:t>otras</a:t>
            </a:r>
            <a:endParaRPr lang="es-ES" sz="3200" dirty="0"/>
          </a:p>
          <a:p>
            <a:pPr algn="just">
              <a:buFont typeface="Arial" panose="020B0604020202020204" pitchFamily="34" charset="0"/>
              <a:buChar char="•"/>
            </a:pPr>
            <a:r>
              <a:rPr lang="es-ES" sz="3200" dirty="0"/>
              <a:t> </a:t>
            </a:r>
            <a:r>
              <a:rPr lang="es-ES" sz="3200" dirty="0" smtClean="0"/>
              <a:t>Complementan</a:t>
            </a:r>
            <a:r>
              <a:rPr lang="es-ES" sz="3200" dirty="0" smtClean="0"/>
              <a:t> </a:t>
            </a:r>
            <a:r>
              <a:rPr lang="es-ES" sz="3200" dirty="0"/>
              <a:t>la enseñanza tradicional basada en la clase </a:t>
            </a:r>
            <a:r>
              <a:rPr lang="es-ES" sz="3200" dirty="0" smtClean="0"/>
              <a:t>magistral</a:t>
            </a:r>
            <a:endParaRPr lang="es-ES" sz="3200" dirty="0"/>
          </a:p>
          <a:p>
            <a:pPr algn="just">
              <a:buFont typeface="Arial" panose="020B0604020202020204" pitchFamily="34" charset="0"/>
              <a:buChar char="•"/>
            </a:pPr>
            <a:r>
              <a:rPr lang="es-ES" sz="3200" dirty="0" smtClean="0"/>
              <a:t> Facilita </a:t>
            </a:r>
            <a:r>
              <a:rPr lang="es-ES" sz="3200" dirty="0"/>
              <a:t>la generación de conocimiento y el aprendizaje </a:t>
            </a:r>
            <a:r>
              <a:rPr lang="es-ES" sz="3200" dirty="0" smtClean="0"/>
              <a:t>autónomo</a:t>
            </a:r>
            <a:endParaRPr lang="es-ES" sz="3200" dirty="0"/>
          </a:p>
          <a:p>
            <a:pPr algn="just">
              <a:buFont typeface="Arial" panose="020B0604020202020204" pitchFamily="34" charset="0"/>
              <a:buChar char="•"/>
            </a:pPr>
            <a:r>
              <a:rPr lang="es-ES" sz="3200" dirty="0" smtClean="0"/>
              <a:t> Favorece </a:t>
            </a:r>
            <a:r>
              <a:rPr lang="es-ES" sz="3200" dirty="0"/>
              <a:t>la motivación del alumno, que pasa a ser protagonista de su propio </a:t>
            </a:r>
            <a:r>
              <a:rPr lang="es-ES" sz="3200" dirty="0" smtClean="0"/>
              <a:t>aprendizaje</a:t>
            </a:r>
            <a:endParaRPr lang="es-ES" sz="3200" dirty="0"/>
          </a:p>
          <a:p>
            <a:pPr algn="just">
              <a:buFont typeface="Arial" panose="020B0604020202020204" pitchFamily="34" charset="0"/>
              <a:buChar char="•"/>
            </a:pPr>
            <a:r>
              <a:rPr lang="es-ES" sz="3200" dirty="0" smtClean="0"/>
              <a:t> Desarrolla </a:t>
            </a:r>
            <a:r>
              <a:rPr lang="es-ES" sz="3200" dirty="0"/>
              <a:t>el aprendizaje implementando las </a:t>
            </a:r>
            <a:r>
              <a:rPr lang="es-ES" sz="3200" dirty="0" smtClean="0"/>
              <a:t>TIC</a:t>
            </a:r>
            <a:endParaRPr lang="es-ES" sz="3200" i="0" dirty="0">
              <a:effectLst/>
            </a:endParaRPr>
          </a:p>
        </p:txBody>
      </p:sp>
    </p:spTree>
    <p:extLst>
      <p:ext uri="{BB962C8B-B14F-4D97-AF65-F5344CB8AC3E}">
        <p14:creationId xmlns:p14="http://schemas.microsoft.com/office/powerpoint/2010/main" val="9901252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79512" y="620688"/>
            <a:ext cx="8753807" cy="830997"/>
          </a:xfrm>
          <a:prstGeom prst="rect">
            <a:avLst/>
          </a:prstGeom>
        </p:spPr>
        <p:txBody>
          <a:bodyPr wrap="none">
            <a:spAutoFit/>
          </a:bodyPr>
          <a:lstStyle/>
          <a:p>
            <a:r>
              <a:rPr lang="es-ES" sz="4800" dirty="0" err="1"/>
              <a:t>Flipped</a:t>
            </a:r>
            <a:r>
              <a:rPr lang="es-ES" sz="4800" dirty="0"/>
              <a:t> </a:t>
            </a:r>
            <a:r>
              <a:rPr lang="es-ES" sz="4800" dirty="0" err="1"/>
              <a:t>Classroom</a:t>
            </a:r>
            <a:r>
              <a:rPr lang="es-ES" sz="4800" dirty="0"/>
              <a:t> (Aula </a:t>
            </a:r>
            <a:r>
              <a:rPr lang="es-ES" sz="4800" dirty="0" smtClean="0"/>
              <a:t>Invertida)</a:t>
            </a:r>
            <a:endParaRPr lang="es-ES" dirty="0"/>
          </a:p>
        </p:txBody>
      </p:sp>
      <p:sp>
        <p:nvSpPr>
          <p:cNvPr id="4" name="Rectángulo 3"/>
          <p:cNvSpPr/>
          <p:nvPr/>
        </p:nvSpPr>
        <p:spPr>
          <a:xfrm>
            <a:off x="170783" y="1988840"/>
            <a:ext cx="8964488" cy="4832092"/>
          </a:xfrm>
          <a:prstGeom prst="rect">
            <a:avLst/>
          </a:prstGeom>
        </p:spPr>
        <p:txBody>
          <a:bodyPr wrap="square">
            <a:spAutoFit/>
          </a:bodyPr>
          <a:lstStyle/>
          <a:p>
            <a:pPr algn="just"/>
            <a:r>
              <a:rPr lang="es-ES" sz="2800" dirty="0"/>
              <a:t>Es un modelo pedagógico en el que los elementos tradicionales de la lección impartida por el profesor se invierten: los materiales educativos primarios son estudiados por los alumnos en casa y, luego, se trabajan en el </a:t>
            </a:r>
            <a:r>
              <a:rPr lang="es-ES" sz="2800" dirty="0" smtClean="0"/>
              <a:t>aula. El </a:t>
            </a:r>
            <a:r>
              <a:rPr lang="es-ES" sz="2800" dirty="0"/>
              <a:t>principal objetivo de esta metodología es optimizar el tiempo en clase dedicándolo, por ejemplo, a atender las necesidades especiales de cada alumno, desarrollar proyectos cooperativos o trabajar por proyectos</a:t>
            </a:r>
            <a:r>
              <a:rPr lang="es-ES" sz="2800" dirty="0" smtClean="0"/>
              <a:t>.</a:t>
            </a:r>
          </a:p>
          <a:p>
            <a:pPr algn="just"/>
            <a:endParaRPr lang="es-ES" sz="2800" dirty="0"/>
          </a:p>
          <a:p>
            <a:pPr algn="ctr"/>
            <a:r>
              <a:rPr lang="es-ES" sz="2800" dirty="0">
                <a:hlinkClick r:id="rId2"/>
              </a:rPr>
              <a:t>https://</a:t>
            </a:r>
            <a:r>
              <a:rPr lang="es-ES" sz="2800" dirty="0" smtClean="0">
                <a:hlinkClick r:id="rId2"/>
              </a:rPr>
              <a:t>youtu.be/ePOnn0H9GMY</a:t>
            </a:r>
            <a:endParaRPr lang="es-ES" sz="2800" dirty="0" smtClean="0"/>
          </a:p>
          <a:p>
            <a:pPr algn="ctr"/>
            <a:endParaRPr lang="es-ES" sz="2800" dirty="0"/>
          </a:p>
        </p:txBody>
      </p:sp>
    </p:spTree>
    <p:extLst>
      <p:ext uri="{BB962C8B-B14F-4D97-AF65-F5344CB8AC3E}">
        <p14:creationId xmlns:p14="http://schemas.microsoft.com/office/powerpoint/2010/main" val="22433000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0529" y="332656"/>
            <a:ext cx="9621737" cy="1046440"/>
          </a:xfrm>
          <a:prstGeom prst="rect">
            <a:avLst/>
          </a:prstGeom>
        </p:spPr>
        <p:txBody>
          <a:bodyPr wrap="none">
            <a:spAutoFit/>
          </a:bodyPr>
          <a:lstStyle/>
          <a:p>
            <a:pPr algn="ctr"/>
            <a:r>
              <a:rPr lang="es-ES" sz="4400" dirty="0"/>
              <a:t>Aprendizaje Basado en </a:t>
            </a:r>
            <a:r>
              <a:rPr lang="es-ES" sz="4400" dirty="0" smtClean="0"/>
              <a:t>Proyectos (ABP)</a:t>
            </a:r>
            <a:endParaRPr lang="es-ES" sz="4400" dirty="0"/>
          </a:p>
          <a:p>
            <a:endParaRPr lang="es-ES" dirty="0"/>
          </a:p>
        </p:txBody>
      </p:sp>
      <p:sp>
        <p:nvSpPr>
          <p:cNvPr id="3" name="Rectángulo 2"/>
          <p:cNvSpPr/>
          <p:nvPr/>
        </p:nvSpPr>
        <p:spPr>
          <a:xfrm>
            <a:off x="381868" y="1484784"/>
            <a:ext cx="8496944" cy="5693866"/>
          </a:xfrm>
          <a:prstGeom prst="rect">
            <a:avLst/>
          </a:prstGeom>
        </p:spPr>
        <p:txBody>
          <a:bodyPr wrap="square">
            <a:spAutoFit/>
          </a:bodyPr>
          <a:lstStyle/>
          <a:p>
            <a:pPr algn="just"/>
            <a:r>
              <a:rPr lang="es-ES" sz="2800" dirty="0"/>
              <a:t>P</a:t>
            </a:r>
            <a:r>
              <a:rPr lang="es-ES" sz="2800" dirty="0" smtClean="0"/>
              <a:t>ermite </a:t>
            </a:r>
            <a:r>
              <a:rPr lang="es-ES" sz="2800" dirty="0"/>
              <a:t>a los alumnos adquirir conocimientos y competencias clave a través de la elaboración de proyectos que dan respuesta a problemas de la vida real</a:t>
            </a:r>
            <a:r>
              <a:rPr lang="es-ES" sz="2800" dirty="0" smtClean="0"/>
              <a:t>. </a:t>
            </a:r>
            <a:r>
              <a:rPr lang="es-ES" sz="2800" dirty="0"/>
              <a:t>Partiendo de un problema concreto y real, en lugar del modelo teórico y abstracto tradicional, parecen evidentes las mejoras en la capacidad de retener conocimiento por parte del alumnado así como la oportunidad de desarrollar competencias complejas como el pensamiento crítico, la comunicación, la colaboración o la resolución de problemas</a:t>
            </a:r>
            <a:r>
              <a:rPr lang="es-ES" sz="2800" dirty="0" smtClean="0"/>
              <a:t>.</a:t>
            </a:r>
          </a:p>
          <a:p>
            <a:pPr algn="just"/>
            <a:endParaRPr lang="es-ES" sz="2800" dirty="0" smtClean="0"/>
          </a:p>
          <a:p>
            <a:pPr algn="ctr"/>
            <a:r>
              <a:rPr lang="es-ES" sz="2800" dirty="0">
                <a:hlinkClick r:id="rId2"/>
              </a:rPr>
              <a:t>https://</a:t>
            </a:r>
            <a:r>
              <a:rPr lang="es-ES" sz="2800" dirty="0" smtClean="0">
                <a:hlinkClick r:id="rId2"/>
              </a:rPr>
              <a:t>youtu.be/ahxDLOiR15Y</a:t>
            </a:r>
            <a:endParaRPr lang="es-ES" sz="2800" dirty="0" smtClean="0"/>
          </a:p>
          <a:p>
            <a:pPr algn="ctr"/>
            <a:endParaRPr lang="es-ES" sz="2800" dirty="0"/>
          </a:p>
        </p:txBody>
      </p:sp>
    </p:spTree>
    <p:extLst>
      <p:ext uri="{BB962C8B-B14F-4D97-AF65-F5344CB8AC3E}">
        <p14:creationId xmlns:p14="http://schemas.microsoft.com/office/powerpoint/2010/main" val="306511971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7927</TotalTime>
  <Words>431</Words>
  <Application>Microsoft Office PowerPoint</Application>
  <PresentationFormat>Presentación en pantalla (4:3)</PresentationFormat>
  <Paragraphs>110</Paragraphs>
  <Slides>40</Slides>
  <Notes>5</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40</vt:i4>
      </vt:variant>
    </vt:vector>
  </HeadingPairs>
  <TitlesOfParts>
    <vt:vector size="46" baseType="lpstr">
      <vt:lpstr>Arial</vt:lpstr>
      <vt:lpstr>Calibri</vt:lpstr>
      <vt:lpstr>Calibri Light</vt:lpstr>
      <vt:lpstr>Wingdings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Windows</dc:creator>
  <cp:lastModifiedBy>Leticia Barrionuevo</cp:lastModifiedBy>
  <cp:revision>819</cp:revision>
  <dcterms:created xsi:type="dcterms:W3CDTF">2014-09-25T12:55:39Z</dcterms:created>
  <dcterms:modified xsi:type="dcterms:W3CDTF">2022-03-02T14:37:53Z</dcterms:modified>
</cp:coreProperties>
</file>