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257" r:id="rId3"/>
    <p:sldId id="258" r:id="rId4"/>
    <p:sldId id="259" r:id="rId5"/>
    <p:sldId id="278" r:id="rId6"/>
    <p:sldId id="279" r:id="rId7"/>
    <p:sldId id="281" r:id="rId8"/>
    <p:sldId id="280" r:id="rId9"/>
    <p:sldId id="283" r:id="rId10"/>
    <p:sldId id="284" r:id="rId11"/>
    <p:sldId id="282" r:id="rId12"/>
    <p:sldId id="330" r:id="rId13"/>
    <p:sldId id="331" r:id="rId14"/>
    <p:sldId id="285" r:id="rId15"/>
    <p:sldId id="287" r:id="rId16"/>
    <p:sldId id="286" r:id="rId17"/>
    <p:sldId id="289" r:id="rId18"/>
    <p:sldId id="291" r:id="rId19"/>
    <p:sldId id="290" r:id="rId20"/>
    <p:sldId id="288" r:id="rId21"/>
    <p:sldId id="292" r:id="rId22"/>
    <p:sldId id="293" r:id="rId23"/>
    <p:sldId id="294" r:id="rId24"/>
    <p:sldId id="295" r:id="rId25"/>
    <p:sldId id="296" r:id="rId26"/>
    <p:sldId id="297" r:id="rId27"/>
    <p:sldId id="299" r:id="rId28"/>
    <p:sldId id="301" r:id="rId29"/>
    <p:sldId id="300" r:id="rId30"/>
    <p:sldId id="302" r:id="rId31"/>
    <p:sldId id="303" r:id="rId32"/>
    <p:sldId id="304" r:id="rId33"/>
    <p:sldId id="305" r:id="rId34"/>
    <p:sldId id="306" r:id="rId35"/>
    <p:sldId id="332" r:id="rId36"/>
    <p:sldId id="307" r:id="rId37"/>
    <p:sldId id="308" r:id="rId38"/>
    <p:sldId id="310" r:id="rId39"/>
    <p:sldId id="311" r:id="rId40"/>
    <p:sldId id="312" r:id="rId41"/>
    <p:sldId id="313" r:id="rId42"/>
    <p:sldId id="309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4" r:id="rId54"/>
    <p:sldId id="325" r:id="rId55"/>
    <p:sldId id="333" r:id="rId56"/>
    <p:sldId id="334" r:id="rId57"/>
    <p:sldId id="326" r:id="rId58"/>
    <p:sldId id="327" r:id="rId59"/>
    <p:sldId id="328" r:id="rId60"/>
    <p:sldId id="329" r:id="rId61"/>
    <p:sldId id="273" r:id="rId6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>
      <p:cViewPr varScale="1">
        <p:scale>
          <a:sx n="87" d="100"/>
          <a:sy n="8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61514-8A03-4F08-9C90-BCE87332E0DB}" type="datetimeFigureOut">
              <a:rPr lang="es-ES" smtClean="0"/>
              <a:t>30/09/2015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9AFAB-4F89-4870-A3BF-DA34132CE5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5151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AFAB-4F89-4870-A3BF-DA34132CE5C1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111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AFAB-4F89-4870-A3BF-DA34132CE5C1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111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AFAB-4F89-4870-A3BF-DA34132CE5C1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111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AFAB-4F89-4870-A3BF-DA34132CE5C1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111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AFAB-4F89-4870-A3BF-DA34132CE5C1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111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AFAB-4F89-4870-A3BF-DA34132CE5C1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111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AFAB-4F89-4870-A3BF-DA34132CE5C1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111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AFAB-4F89-4870-A3BF-DA34132CE5C1}" type="slidenum">
              <a:rPr lang="es-ES" smtClean="0"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111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AFAB-4F89-4870-A3BF-DA34132CE5C1}" type="slidenum">
              <a:rPr lang="es-ES" smtClean="0"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111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AFAB-4F89-4870-A3BF-DA34132CE5C1}" type="slidenum">
              <a:rPr lang="es-ES" smtClean="0"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111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AFAB-4F89-4870-A3BF-DA34132CE5C1}" type="slidenum">
              <a:rPr lang="es-ES" smtClean="0"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111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AFAB-4F89-4870-A3BF-DA34132CE5C1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111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AFAB-4F89-4870-A3BF-DA34132CE5C1}" type="slidenum">
              <a:rPr lang="es-ES" smtClean="0"/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111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AFAB-4F89-4870-A3BF-DA34132CE5C1}" type="slidenum">
              <a:rPr lang="es-ES" smtClean="0"/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1111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AFAB-4F89-4870-A3BF-DA34132CE5C1}" type="slidenum">
              <a:rPr lang="es-ES" smtClean="0"/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1111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AFAB-4F89-4870-A3BF-DA34132CE5C1}" type="slidenum">
              <a:rPr lang="es-ES" smtClean="0"/>
              <a:t>46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1111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AFAB-4F89-4870-A3BF-DA34132CE5C1}" type="slidenum">
              <a:rPr lang="es-ES" smtClean="0"/>
              <a:t>47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1111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AFAB-4F89-4870-A3BF-DA34132CE5C1}" type="slidenum">
              <a:rPr lang="es-ES" smtClean="0"/>
              <a:t>48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1111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AFAB-4F89-4870-A3BF-DA34132CE5C1}" type="slidenum">
              <a:rPr lang="es-ES" smtClean="0"/>
              <a:t>49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1111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AFAB-4F89-4870-A3BF-DA34132CE5C1}" type="slidenum">
              <a:rPr lang="es-ES" smtClean="0"/>
              <a:t>50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1111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AFAB-4F89-4870-A3BF-DA34132CE5C1}" type="slidenum">
              <a:rPr lang="es-ES" smtClean="0"/>
              <a:t>51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1111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AFAB-4F89-4870-A3BF-DA34132CE5C1}" type="slidenum">
              <a:rPr lang="es-ES" smtClean="0"/>
              <a:t>52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111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AFAB-4F89-4870-A3BF-DA34132CE5C1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1111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AFAB-4F89-4870-A3BF-DA34132CE5C1}" type="slidenum">
              <a:rPr lang="es-ES" smtClean="0"/>
              <a:t>53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1111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AFAB-4F89-4870-A3BF-DA34132CE5C1}" type="slidenum">
              <a:rPr lang="es-ES" smtClean="0"/>
              <a:t>54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1111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AFAB-4F89-4870-A3BF-DA34132CE5C1}" type="slidenum">
              <a:rPr lang="es-ES" smtClean="0"/>
              <a:t>55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1111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AFAB-4F89-4870-A3BF-DA34132CE5C1}" type="slidenum">
              <a:rPr lang="es-ES" smtClean="0"/>
              <a:t>56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1111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AFAB-4F89-4870-A3BF-DA34132CE5C1}" type="slidenum">
              <a:rPr lang="es-ES" smtClean="0"/>
              <a:t>57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1111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AFAB-4F89-4870-A3BF-DA34132CE5C1}" type="slidenum">
              <a:rPr lang="es-ES" smtClean="0"/>
              <a:t>58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1111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AFAB-4F89-4870-A3BF-DA34132CE5C1}" type="slidenum">
              <a:rPr lang="es-ES" smtClean="0"/>
              <a:t>59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1111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AFAB-4F89-4870-A3BF-DA34132CE5C1}" type="slidenum">
              <a:rPr lang="es-ES" smtClean="0"/>
              <a:t>60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111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AFAB-4F89-4870-A3BF-DA34132CE5C1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111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AFAB-4F89-4870-A3BF-DA34132CE5C1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111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AFAB-4F89-4870-A3BF-DA34132CE5C1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111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AFAB-4F89-4870-A3BF-DA34132CE5C1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111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AFAB-4F89-4870-A3BF-DA34132CE5C1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111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AFAB-4F89-4870-A3BF-DA34132CE5C1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11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73CC-4237-4BD3-80A2-D12DF6B4DAEE}" type="datetimeFigureOut">
              <a:rPr lang="es-ES" smtClean="0"/>
              <a:t>30/09/2015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252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73CC-4237-4BD3-80A2-D12DF6B4DAEE}" type="datetimeFigureOut">
              <a:rPr lang="es-ES" smtClean="0"/>
              <a:t>30/09/2015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731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73CC-4237-4BD3-80A2-D12DF6B4DAEE}" type="datetimeFigureOut">
              <a:rPr lang="es-ES" smtClean="0"/>
              <a:t>30/09/2015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935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73CC-4237-4BD3-80A2-D12DF6B4DAEE}" type="datetimeFigureOut">
              <a:rPr lang="es-ES" smtClean="0"/>
              <a:t>30/09/2015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7194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73CC-4237-4BD3-80A2-D12DF6B4DAEE}" type="datetimeFigureOut">
              <a:rPr lang="es-ES" smtClean="0"/>
              <a:t>30/09/2015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22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73CC-4237-4BD3-80A2-D12DF6B4DAEE}" type="datetimeFigureOut">
              <a:rPr lang="es-ES" smtClean="0"/>
              <a:t>30/09/2015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16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73CC-4237-4BD3-80A2-D12DF6B4DAEE}" type="datetimeFigureOut">
              <a:rPr lang="es-ES" smtClean="0"/>
              <a:t>30/09/2015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7411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73CC-4237-4BD3-80A2-D12DF6B4DAEE}" type="datetimeFigureOut">
              <a:rPr lang="es-ES" smtClean="0"/>
              <a:t>30/09/2015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85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73CC-4237-4BD3-80A2-D12DF6B4DAEE}" type="datetimeFigureOut">
              <a:rPr lang="es-ES" smtClean="0"/>
              <a:t>30/09/2015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242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73CC-4237-4BD3-80A2-D12DF6B4DAEE}" type="datetimeFigureOut">
              <a:rPr lang="es-ES" smtClean="0"/>
              <a:t>30/09/2015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04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73CC-4237-4BD3-80A2-D12DF6B4DAEE}" type="datetimeFigureOut">
              <a:rPr lang="es-ES" smtClean="0"/>
              <a:t>30/09/2015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744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573CC-4237-4BD3-80A2-D12DF6B4DAEE}" type="datetimeFigureOut">
              <a:rPr lang="es-ES" smtClean="0"/>
              <a:t>30/09/2015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964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oteca.unileon.es/content/gestores-bibliogr%C3%A1fico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aKOFYH1CtA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sMfeS0uAjQ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deley.com/groups/535461/ebooks/papers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endeley.com/groups/535461/ebooks/feed/rss/" TargetMode="External"/><Relationship Id="rId4" Type="http://schemas.openxmlformats.org/officeDocument/2006/relationships/hyperlink" Target="http://www.mendeley.com/groups/535461/ebooks/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deley.com/groups/3448481/enfermeria-usco-20122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ndeley.com/groups/search/?query=nursing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rary.wisc.edu/services/citation-managers/comparison-chart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blioteca.unileon.es/files/TABLA%20COMPARATIVA%20REFWORKS%20VS%202015.pdf" TargetMode="External"/><Relationship Id="rId5" Type="http://schemas.openxmlformats.org/officeDocument/2006/relationships/hyperlink" Target="http://guides.library.utoronto.ca/c.php?g=250610&amp;p=1671260" TargetMode="External"/><Relationship Id="rId4" Type="http://schemas.openxmlformats.org/officeDocument/2006/relationships/hyperlink" Target="https://www.imperial.ac.uk/media/imperial-college/administration-and-support-services/library/public/Reference_management_software_comparison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bT6S4ERI0o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uario\Desktop\Logo bt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844195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10 Conector recto"/>
          <p:cNvCxnSpPr/>
          <p:nvPr/>
        </p:nvCxnSpPr>
        <p:spPr>
          <a:xfrm>
            <a:off x="0" y="1138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682"/>
            <a:ext cx="91440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87524" y="1484784"/>
            <a:ext cx="856895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5800" b="1" dirty="0" smtClean="0">
                <a:solidFill>
                  <a:srgbClr val="FF0000"/>
                </a:solidFill>
              </a:rPr>
              <a:t>Gestores bibliográficos</a:t>
            </a:r>
            <a:r>
              <a:rPr lang="es-ES" sz="5800" dirty="0" smtClean="0"/>
              <a:t>: qué son y cómo me pueden ayudar en la </a:t>
            </a:r>
            <a:r>
              <a:rPr lang="es-ES" sz="5800" dirty="0" smtClean="0">
                <a:solidFill>
                  <a:srgbClr val="FF0000"/>
                </a:solidFill>
              </a:rPr>
              <a:t>investigación</a:t>
            </a:r>
            <a:endParaRPr lang="es-ES" sz="5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7.unileon.es/encuestas/images/default/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67983"/>
            <a:ext cx="1728192" cy="81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806" y="5907543"/>
            <a:ext cx="964395" cy="90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052497"/>
            <a:ext cx="3816424" cy="64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100625" y="450912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 smtClean="0"/>
              <a:t>Leticia Barrionuevo</a:t>
            </a:r>
          </a:p>
          <a:p>
            <a:pPr algn="r"/>
            <a:r>
              <a:rPr lang="es-ES" dirty="0" smtClean="0"/>
              <a:t>Biblioteca Universidad de León</a:t>
            </a:r>
          </a:p>
          <a:p>
            <a:pPr algn="r"/>
            <a:r>
              <a:rPr lang="es-ES" dirty="0" smtClean="0"/>
              <a:t>buffl@unileon.es</a:t>
            </a:r>
            <a:endParaRPr lang="es-E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73"/>
            <a:ext cx="9144000" cy="140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48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292965" y="893286"/>
            <a:ext cx="852750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Sábado </a:t>
            </a:r>
            <a:r>
              <a:rPr lang="es-ES" sz="2800" dirty="0" smtClean="0"/>
              <a:t>02 de abril de 2012| </a:t>
            </a:r>
            <a:r>
              <a:rPr lang="es-ES" sz="2800" dirty="0"/>
              <a:t>12:56</a:t>
            </a:r>
          </a:p>
          <a:p>
            <a:r>
              <a:rPr lang="es-ES" sz="7200" b="1" dirty="0"/>
              <a:t>Renunció el presidente húngaro tras confirmarse que plagió su </a:t>
            </a:r>
            <a:r>
              <a:rPr lang="es-ES" sz="7200" b="1" dirty="0" smtClean="0"/>
              <a:t>tesis  </a:t>
            </a:r>
          </a:p>
          <a:p>
            <a:r>
              <a:rPr lang="es-ES" sz="2800" dirty="0" smtClean="0"/>
              <a:t>(Fuente: Diario Clarín)</a:t>
            </a:r>
            <a:endParaRPr lang="es-ES" sz="7200" dirty="0"/>
          </a:p>
        </p:txBody>
      </p:sp>
    </p:spTree>
    <p:extLst>
      <p:ext uri="{BB962C8B-B14F-4D97-AF65-F5344CB8AC3E}">
        <p14:creationId xmlns:p14="http://schemas.microsoft.com/office/powerpoint/2010/main" val="125601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432721" y="848313"/>
            <a:ext cx="898842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Sábado 09 de febrero del 2013 | 12:56</a:t>
            </a:r>
          </a:p>
          <a:p>
            <a:r>
              <a:rPr lang="es-ES" sz="7200" b="1" dirty="0"/>
              <a:t>Ministra de Educación alemana que plagió una tesis, renunció al </a:t>
            </a:r>
            <a:r>
              <a:rPr lang="es-ES" sz="7200" b="1" dirty="0" smtClean="0"/>
              <a:t>cargo</a:t>
            </a:r>
            <a:r>
              <a:rPr lang="es-ES" sz="2800" b="1" dirty="0" smtClean="0"/>
              <a:t>    </a:t>
            </a:r>
            <a:r>
              <a:rPr lang="es-ES" sz="2800" dirty="0" smtClean="0"/>
              <a:t>(Fuente: Diario El Comercio)</a:t>
            </a:r>
            <a:endParaRPr lang="es-ES" sz="7200" dirty="0"/>
          </a:p>
        </p:txBody>
      </p:sp>
    </p:spTree>
    <p:extLst>
      <p:ext uri="{BB962C8B-B14F-4D97-AF65-F5344CB8AC3E}">
        <p14:creationId xmlns:p14="http://schemas.microsoft.com/office/powerpoint/2010/main" val="89665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432721" y="848313"/>
            <a:ext cx="8988425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/>
              <a:t>Sábado 26 de septiembre del 2015 | 20:09</a:t>
            </a:r>
          </a:p>
          <a:p>
            <a:endParaRPr lang="es-ES" sz="2800" dirty="0"/>
          </a:p>
          <a:p>
            <a:r>
              <a:rPr lang="es-ES" sz="7200" b="1" dirty="0"/>
              <a:t>Acusada de plagiar su tesis la ministra de Defensa de </a:t>
            </a:r>
            <a:r>
              <a:rPr lang="es-ES" sz="7200" b="1" dirty="0" smtClean="0"/>
              <a:t>Alemania</a:t>
            </a:r>
          </a:p>
          <a:p>
            <a:r>
              <a:rPr lang="es-ES" sz="2800" dirty="0"/>
              <a:t>(Fuente: </a:t>
            </a:r>
            <a:r>
              <a:rPr lang="es-ES" sz="2800" dirty="0" smtClean="0"/>
              <a:t>El País)</a:t>
            </a:r>
            <a:endParaRPr lang="es-ES" sz="2800" dirty="0"/>
          </a:p>
          <a:p>
            <a:endParaRPr lang="es-ES" sz="7200" b="1" dirty="0"/>
          </a:p>
          <a:p>
            <a:endParaRPr lang="es-ES" sz="2800" dirty="0" smtClean="0"/>
          </a:p>
          <a:p>
            <a:endParaRPr lang="es-ES" sz="7200" dirty="0"/>
          </a:p>
        </p:txBody>
      </p:sp>
    </p:spTree>
    <p:extLst>
      <p:ext uri="{BB962C8B-B14F-4D97-AF65-F5344CB8AC3E}">
        <p14:creationId xmlns:p14="http://schemas.microsoft.com/office/powerpoint/2010/main" val="385204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6" y="1659767"/>
            <a:ext cx="8041794" cy="285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89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1" y="1628800"/>
            <a:ext cx="3568055" cy="351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707904" y="980728"/>
            <a:ext cx="543609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solidFill>
                  <a:srgbClr val="FF0000"/>
                </a:solidFill>
              </a:rPr>
              <a:t>Citas</a:t>
            </a:r>
            <a:r>
              <a:rPr lang="es-ES" sz="5400" dirty="0" smtClean="0"/>
              <a:t> </a:t>
            </a:r>
          </a:p>
          <a:p>
            <a:r>
              <a:rPr lang="es-ES" sz="5400" dirty="0" smtClean="0"/>
              <a:t>bibliográficas</a:t>
            </a:r>
          </a:p>
          <a:p>
            <a:pPr algn="r"/>
            <a:endParaRPr lang="es-ES" sz="5400" dirty="0" smtClean="0"/>
          </a:p>
          <a:p>
            <a:pPr algn="r"/>
            <a:r>
              <a:rPr lang="es-ES" sz="6600" b="1" dirty="0" smtClean="0">
                <a:solidFill>
                  <a:srgbClr val="FF0000"/>
                </a:solidFill>
              </a:rPr>
              <a:t>Referencias</a:t>
            </a:r>
            <a:r>
              <a:rPr lang="es-ES" sz="5400" dirty="0" smtClean="0"/>
              <a:t> bibliográficas</a:t>
            </a:r>
            <a:endParaRPr lang="es-ES" sz="5400" dirty="0"/>
          </a:p>
        </p:txBody>
      </p:sp>
      <p:cxnSp>
        <p:nvCxnSpPr>
          <p:cNvPr id="6" name="5 Conector recto de flecha"/>
          <p:cNvCxnSpPr/>
          <p:nvPr/>
        </p:nvCxnSpPr>
        <p:spPr>
          <a:xfrm flipV="1">
            <a:off x="2051720" y="1772816"/>
            <a:ext cx="1529046" cy="7200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3491880" y="4005064"/>
            <a:ext cx="1440160" cy="7920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19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155575" y="620688"/>
            <a:ext cx="866489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b="1" dirty="0" smtClean="0">
                <a:solidFill>
                  <a:srgbClr val="FF0000"/>
                </a:solidFill>
              </a:rPr>
              <a:t>Cita</a:t>
            </a:r>
            <a:r>
              <a:rPr lang="es-ES" sz="2800" dirty="0" smtClean="0"/>
              <a:t>: forma </a:t>
            </a:r>
            <a:r>
              <a:rPr lang="es-ES" sz="2800" dirty="0"/>
              <a:t>de referencia corta que suele ir entre paréntesis en el texto o agregado como nota al pie de página, al final del capítulo o al final del texto completo. Las citas en el texto siempre deberán remitir a la lista de referencias  relacionadas al final del </a:t>
            </a:r>
            <a:r>
              <a:rPr lang="es-ES" sz="2800" dirty="0" smtClean="0"/>
              <a:t>trabajo</a:t>
            </a:r>
            <a:endParaRPr lang="es-ES" sz="2800" dirty="0"/>
          </a:p>
          <a:p>
            <a:pPr algn="just"/>
            <a:endParaRPr lang="es-ES" sz="2800" dirty="0"/>
          </a:p>
          <a:p>
            <a:pPr algn="just"/>
            <a:r>
              <a:rPr lang="es-ES" sz="3600" b="1" dirty="0" smtClean="0">
                <a:solidFill>
                  <a:srgbClr val="FF0000"/>
                </a:solidFill>
              </a:rPr>
              <a:t>Referencia</a:t>
            </a:r>
            <a:r>
              <a:rPr lang="es-ES" sz="2800" dirty="0" smtClean="0"/>
              <a:t>: descripción </a:t>
            </a:r>
            <a:r>
              <a:rPr lang="es-ES" sz="2800" dirty="0"/>
              <a:t>bibliográfica detallada, de acuerdo con unas reglas según la disciplina, que identifica un documento. La lista de referencias bibliográficas, que constituyen la bibliografía, </a:t>
            </a:r>
            <a:r>
              <a:rPr lang="es-ES" sz="2800" dirty="0" smtClean="0"/>
              <a:t>van </a:t>
            </a:r>
            <a:r>
              <a:rPr lang="es-ES" sz="2800" dirty="0"/>
              <a:t>al final del </a:t>
            </a:r>
            <a:r>
              <a:rPr lang="es-ES" sz="2800" dirty="0" smtClean="0"/>
              <a:t>trabajo ordenadas, generalmente, alfabéticamente por </a:t>
            </a:r>
            <a:r>
              <a:rPr lang="es-ES" sz="2800" dirty="0"/>
              <a:t>el primer elemento de las mismas (autor o título</a:t>
            </a:r>
            <a:r>
              <a:rPr lang="es-ES" sz="2800" dirty="0" smtClean="0"/>
              <a:t>)</a:t>
            </a:r>
            <a:endParaRPr lang="es-ES" sz="2800" dirty="0"/>
          </a:p>
          <a:p>
            <a:pPr algn="just"/>
            <a:r>
              <a:rPr lang="es-ES" sz="28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4811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2" name="Picture 4" descr="http://www.wantedestudio.com/wp-content/uploads/2011/09/entre-comill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72083"/>
            <a:ext cx="6176393" cy="231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401" y="10506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b="1" dirty="0" smtClean="0">
                <a:solidFill>
                  <a:srgbClr val="FF0000"/>
                </a:solidFill>
              </a:rPr>
              <a:t>Citas</a:t>
            </a:r>
            <a:endParaRPr lang="es-ES" sz="9600" b="1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1362" y="3789040"/>
            <a:ext cx="843807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 </a:t>
            </a:r>
            <a:r>
              <a:rPr lang="es-ES" dirty="0" smtClean="0"/>
              <a:t>…</a:t>
            </a:r>
            <a:r>
              <a:rPr lang="es-ES" sz="2800" dirty="0" smtClean="0"/>
              <a:t>fuertemente </a:t>
            </a:r>
            <a:r>
              <a:rPr lang="es-ES" sz="2800" dirty="0"/>
              <a:t>la atención de aquél (1</a:t>
            </a:r>
            <a:r>
              <a:rPr lang="es-ES" sz="2800" dirty="0" smtClean="0"/>
              <a:t>).</a:t>
            </a:r>
          </a:p>
          <a:p>
            <a:r>
              <a:rPr lang="es-ES" sz="2800" dirty="0" smtClean="0"/>
              <a:t>(</a:t>
            </a:r>
            <a:r>
              <a:rPr lang="es-ES" sz="2800" dirty="0"/>
              <a:t>1)JOVER ZAMORA, José María: “Carlos V y los españoles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403648" y="5301208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(Barrionuevo </a:t>
            </a:r>
            <a:r>
              <a:rPr lang="es-ES" sz="3200" dirty="0" err="1" smtClean="0"/>
              <a:t>Almuzara</a:t>
            </a:r>
            <a:r>
              <a:rPr lang="es-ES" sz="3200" dirty="0" smtClean="0"/>
              <a:t>, 2015)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16198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265921" y="160338"/>
            <a:ext cx="8878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b="1" dirty="0" smtClean="0">
                <a:solidFill>
                  <a:srgbClr val="FF0000"/>
                </a:solidFill>
              </a:rPr>
              <a:t>Referencias</a:t>
            </a:r>
            <a:endParaRPr lang="es-ES" sz="96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" t="26558" r="5345" b="8721"/>
          <a:stretch/>
        </p:blipFill>
        <p:spPr bwMode="auto">
          <a:xfrm>
            <a:off x="470180" y="1729998"/>
            <a:ext cx="8322329" cy="450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28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96752"/>
            <a:ext cx="4049864" cy="391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283968" y="780553"/>
            <a:ext cx="4572000" cy="535531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s-ES" dirty="0"/>
              <a:t>Normas </a:t>
            </a:r>
            <a:r>
              <a:rPr lang="es-ES" b="1" dirty="0"/>
              <a:t>ISO 690</a:t>
            </a:r>
          </a:p>
          <a:p>
            <a:endParaRPr lang="es-ES" dirty="0"/>
          </a:p>
          <a:p>
            <a:r>
              <a:rPr lang="es-ES" dirty="0"/>
              <a:t>Estilo </a:t>
            </a:r>
            <a:r>
              <a:rPr lang="es-ES" b="1" dirty="0"/>
              <a:t>ACS</a:t>
            </a:r>
            <a:r>
              <a:rPr lang="es-ES" dirty="0"/>
              <a:t> (American </a:t>
            </a:r>
            <a:r>
              <a:rPr lang="es-ES" dirty="0" err="1"/>
              <a:t>Chemical</a:t>
            </a:r>
            <a:r>
              <a:rPr lang="es-ES" dirty="0"/>
              <a:t> </a:t>
            </a:r>
            <a:r>
              <a:rPr lang="es-ES" dirty="0" err="1"/>
              <a:t>Society</a:t>
            </a:r>
            <a:r>
              <a:rPr lang="es-ES" dirty="0"/>
              <a:t>)</a:t>
            </a:r>
          </a:p>
          <a:p>
            <a:endParaRPr lang="es-ES" dirty="0"/>
          </a:p>
          <a:p>
            <a:r>
              <a:rPr lang="es-ES" dirty="0"/>
              <a:t>Estilo </a:t>
            </a:r>
            <a:r>
              <a:rPr lang="es-ES" b="1" dirty="0"/>
              <a:t>APA</a:t>
            </a:r>
            <a:r>
              <a:rPr lang="es-ES" dirty="0"/>
              <a:t> (A. </a:t>
            </a:r>
            <a:r>
              <a:rPr lang="es-ES" dirty="0" err="1"/>
              <a:t>Psychological</a:t>
            </a:r>
            <a:r>
              <a:rPr lang="es-ES" dirty="0"/>
              <a:t> </a:t>
            </a:r>
            <a:r>
              <a:rPr lang="es-ES" dirty="0" err="1"/>
              <a:t>Association</a:t>
            </a:r>
            <a:r>
              <a:rPr lang="es-ES" dirty="0"/>
              <a:t>)</a:t>
            </a:r>
          </a:p>
          <a:p>
            <a:endParaRPr lang="es-ES" dirty="0"/>
          </a:p>
          <a:p>
            <a:r>
              <a:rPr lang="es-ES" dirty="0"/>
              <a:t>Estilo </a:t>
            </a:r>
            <a:r>
              <a:rPr lang="es-ES" b="1" dirty="0"/>
              <a:t>Chicago</a:t>
            </a:r>
          </a:p>
          <a:p>
            <a:endParaRPr lang="es-ES" dirty="0"/>
          </a:p>
          <a:p>
            <a:r>
              <a:rPr lang="es-ES" dirty="0"/>
              <a:t>Estilo </a:t>
            </a:r>
            <a:r>
              <a:rPr lang="es-ES" b="1" dirty="0"/>
              <a:t>Harvard</a:t>
            </a:r>
          </a:p>
          <a:p>
            <a:endParaRPr lang="es-ES" dirty="0"/>
          </a:p>
          <a:p>
            <a:r>
              <a:rPr lang="es-ES" dirty="0"/>
              <a:t>Estilo </a:t>
            </a:r>
            <a:r>
              <a:rPr lang="es-ES" b="1" dirty="0"/>
              <a:t>IEEE</a:t>
            </a:r>
            <a:r>
              <a:rPr lang="es-ES" dirty="0"/>
              <a:t> (I. </a:t>
            </a:r>
            <a:r>
              <a:rPr lang="es-ES" dirty="0" err="1"/>
              <a:t>Electrical</a:t>
            </a:r>
            <a:r>
              <a:rPr lang="es-ES" dirty="0"/>
              <a:t> &amp; </a:t>
            </a:r>
            <a:r>
              <a:rPr lang="es-ES" dirty="0" err="1"/>
              <a:t>Electronics</a:t>
            </a:r>
            <a:r>
              <a:rPr lang="es-ES" dirty="0"/>
              <a:t> E.)</a:t>
            </a:r>
          </a:p>
          <a:p>
            <a:endParaRPr lang="es-ES" dirty="0"/>
          </a:p>
          <a:p>
            <a:r>
              <a:rPr lang="es-ES" dirty="0"/>
              <a:t>Estilo </a:t>
            </a:r>
            <a:r>
              <a:rPr lang="es-ES" b="1" dirty="0"/>
              <a:t>MHRA</a:t>
            </a:r>
            <a:r>
              <a:rPr lang="es-ES" dirty="0"/>
              <a:t> (Modern </a:t>
            </a:r>
            <a:r>
              <a:rPr lang="es-ES" dirty="0" err="1"/>
              <a:t>Humanities</a:t>
            </a:r>
            <a:r>
              <a:rPr lang="es-ES" dirty="0"/>
              <a:t> </a:t>
            </a:r>
            <a:r>
              <a:rPr lang="es-ES" dirty="0" err="1"/>
              <a:t>Research</a:t>
            </a:r>
            <a:r>
              <a:rPr lang="es-ES" dirty="0"/>
              <a:t> </a:t>
            </a:r>
            <a:r>
              <a:rPr lang="es-ES" dirty="0" err="1"/>
              <a:t>Association</a:t>
            </a:r>
            <a:r>
              <a:rPr lang="es-ES" dirty="0"/>
              <a:t>)</a:t>
            </a:r>
          </a:p>
          <a:p>
            <a:endParaRPr lang="es-ES" dirty="0"/>
          </a:p>
          <a:p>
            <a:r>
              <a:rPr lang="es-ES" dirty="0"/>
              <a:t>Estilo </a:t>
            </a:r>
            <a:r>
              <a:rPr lang="es-ES" b="1" dirty="0"/>
              <a:t>MLA</a:t>
            </a:r>
            <a:r>
              <a:rPr lang="es-ES" dirty="0"/>
              <a:t> (Modern </a:t>
            </a:r>
            <a:r>
              <a:rPr lang="es-ES" dirty="0" err="1"/>
              <a:t>Language</a:t>
            </a:r>
            <a:r>
              <a:rPr lang="es-ES" dirty="0"/>
              <a:t> </a:t>
            </a:r>
            <a:r>
              <a:rPr lang="es-ES" dirty="0" err="1"/>
              <a:t>Association</a:t>
            </a:r>
            <a:r>
              <a:rPr lang="es-ES" dirty="0"/>
              <a:t> of </a:t>
            </a:r>
            <a:r>
              <a:rPr lang="es-ES" dirty="0" err="1"/>
              <a:t>America</a:t>
            </a:r>
            <a:r>
              <a:rPr lang="es-ES" dirty="0"/>
              <a:t>)</a:t>
            </a:r>
          </a:p>
          <a:p>
            <a:endParaRPr lang="es-ES" dirty="0"/>
          </a:p>
          <a:p>
            <a:r>
              <a:rPr lang="es-ES" dirty="0"/>
              <a:t>Estilo </a:t>
            </a:r>
            <a:r>
              <a:rPr lang="es-ES" b="1" dirty="0"/>
              <a:t>Vancouver</a:t>
            </a:r>
          </a:p>
        </p:txBody>
      </p:sp>
    </p:spTree>
    <p:extLst>
      <p:ext uri="{BB962C8B-B14F-4D97-AF65-F5344CB8AC3E}">
        <p14:creationId xmlns:p14="http://schemas.microsoft.com/office/powerpoint/2010/main" val="12024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517178"/>
            <a:ext cx="7616230" cy="618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lipse"/>
          <p:cNvSpPr/>
          <p:nvPr/>
        </p:nvSpPr>
        <p:spPr>
          <a:xfrm>
            <a:off x="971600" y="4365104"/>
            <a:ext cx="7200800" cy="11521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844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3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96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611560" y="620688"/>
            <a:ext cx="82089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dirty="0" smtClean="0"/>
              <a:t>Los autores citan y referencian para…</a:t>
            </a:r>
            <a:endParaRPr lang="es-ES" sz="9600" dirty="0"/>
          </a:p>
        </p:txBody>
      </p:sp>
    </p:spTree>
    <p:extLst>
      <p:ext uri="{BB962C8B-B14F-4D97-AF65-F5344CB8AC3E}">
        <p14:creationId xmlns:p14="http://schemas.microsoft.com/office/powerpoint/2010/main" val="59891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279577" y="1052736"/>
            <a:ext cx="437301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/>
              <a:t>Dar </a:t>
            </a:r>
            <a:r>
              <a:rPr lang="es-ES" sz="5400" dirty="0"/>
              <a:t>a conocer </a:t>
            </a:r>
            <a:r>
              <a:rPr lang="es-ES" sz="5400" b="1" dirty="0"/>
              <a:t>trabajos </a:t>
            </a:r>
            <a:r>
              <a:rPr lang="es-ES" sz="5400" dirty="0"/>
              <a:t>previamente </a:t>
            </a:r>
            <a:r>
              <a:rPr lang="es-ES" sz="5400" dirty="0" smtClean="0"/>
              <a:t>publicados que </a:t>
            </a:r>
            <a:r>
              <a:rPr lang="es-ES" sz="5400" b="1" dirty="0" smtClean="0"/>
              <a:t>apoyan</a:t>
            </a:r>
            <a:r>
              <a:rPr lang="es-ES" sz="5400" dirty="0" smtClean="0"/>
              <a:t> el suyo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86892"/>
            <a:ext cx="33147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07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1691680" y="2996952"/>
            <a:ext cx="51832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/>
              <a:t>Dar </a:t>
            </a:r>
            <a:r>
              <a:rPr lang="es-ES" sz="6600" b="1" dirty="0"/>
              <a:t>fiabilidad</a:t>
            </a:r>
            <a:r>
              <a:rPr lang="es-ES" sz="6600" dirty="0"/>
              <a:t> a la investigación</a:t>
            </a:r>
          </a:p>
        </p:txBody>
      </p:sp>
      <p:pic>
        <p:nvPicPr>
          <p:cNvPr id="2050" name="Picture 2" descr="https://t1.ftcdn.net/jpg/00/31/97/12/240_F_31971247_tzCDvaUfkc63z0VxuxcX62bTdGFG0F2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0338"/>
            <a:ext cx="71628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3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293775" y="2564904"/>
            <a:ext cx="57041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/>
              <a:t>El lector </a:t>
            </a:r>
            <a:r>
              <a:rPr lang="es-ES" sz="6600" b="1" dirty="0" smtClean="0"/>
              <a:t>amplíe</a:t>
            </a:r>
            <a:r>
              <a:rPr lang="es-ES" sz="6600" dirty="0" smtClean="0"/>
              <a:t> los contenidos</a:t>
            </a:r>
            <a:endParaRPr lang="es-ES" sz="6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4784"/>
            <a:ext cx="27051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52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6" y="160338"/>
            <a:ext cx="7928196" cy="433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5078" y="5013176"/>
            <a:ext cx="92760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/>
              <a:t>Reconocer </a:t>
            </a:r>
            <a:r>
              <a:rPr lang="es-ES" sz="6600" b="1" dirty="0" smtClean="0"/>
              <a:t>méritos ajenos</a:t>
            </a:r>
            <a:endParaRPr lang="es-ES" sz="6600" b="1" dirty="0"/>
          </a:p>
        </p:txBody>
      </p:sp>
    </p:spTree>
    <p:extLst>
      <p:ext uri="{BB962C8B-B14F-4D97-AF65-F5344CB8AC3E}">
        <p14:creationId xmlns:p14="http://schemas.microsoft.com/office/powerpoint/2010/main" val="155074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2" name="Picture 2" descr="https://ci5.googleusercontent.com/proxy/DlbBNVBrfbxPdnyvPfX1T7cYVZtBkIrjYhIFh7L3ghCYLEpu_xZOXA0tEFDrwJvQKt04Ll58-q-KLxg79-F8CgH5Vh19gBqTd_SIjV121XKOxnlOOe5W04xSQVLmjCZe4QaNxdCncFGJ0xwaAtUhPL7e=s0-d-e1-ft#https://s-media-cache-ak0.pinimg.com/originals/9a/28/46/9a28461c8a04b1c5906e2bdcb9cacd3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44"/>
          <a:stretch/>
        </p:blipFill>
        <p:spPr bwMode="auto">
          <a:xfrm>
            <a:off x="2640937" y="7937"/>
            <a:ext cx="650306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971600" y="3645024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b="1" dirty="0" smtClean="0"/>
              <a:t>Gestores bibliográficos</a:t>
            </a:r>
            <a:endParaRPr lang="es-ES" sz="9600" b="1" dirty="0"/>
          </a:p>
        </p:txBody>
      </p:sp>
    </p:spTree>
    <p:extLst>
      <p:ext uri="{BB962C8B-B14F-4D97-AF65-F5344CB8AC3E}">
        <p14:creationId xmlns:p14="http://schemas.microsoft.com/office/powerpoint/2010/main" val="185728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307975" y="692696"/>
            <a:ext cx="851249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FF0000"/>
                </a:solidFill>
              </a:rPr>
              <a:t>Definimos</a:t>
            </a:r>
          </a:p>
          <a:p>
            <a:endParaRPr lang="es-ES" dirty="0"/>
          </a:p>
          <a:p>
            <a:r>
              <a:rPr lang="es-ES" sz="4400" dirty="0"/>
              <a:t>Un gestor bibliográfico es una herramienta que permite </a:t>
            </a:r>
            <a:r>
              <a:rPr lang="es-ES" sz="4400" b="1" dirty="0"/>
              <a:t>crear</a:t>
            </a:r>
            <a:r>
              <a:rPr lang="es-ES" sz="4400" dirty="0"/>
              <a:t>, </a:t>
            </a:r>
            <a:r>
              <a:rPr lang="es-ES" sz="4400" b="1" dirty="0"/>
              <a:t>mantener</a:t>
            </a:r>
            <a:r>
              <a:rPr lang="es-ES" sz="4400" dirty="0"/>
              <a:t> y </a:t>
            </a:r>
            <a:r>
              <a:rPr lang="es-ES" sz="4400" b="1" dirty="0"/>
              <a:t>organizar</a:t>
            </a:r>
            <a:r>
              <a:rPr lang="es-ES" sz="4400" dirty="0"/>
              <a:t> una base de datos propia en la que integrar las referencias </a:t>
            </a:r>
            <a:r>
              <a:rPr lang="es-ES" sz="4400" dirty="0" smtClean="0"/>
              <a:t>bibliográficas </a:t>
            </a:r>
            <a:r>
              <a:rPr lang="es-ES" sz="4400" dirty="0"/>
              <a:t>para elaborar un trabajo</a:t>
            </a:r>
          </a:p>
        </p:txBody>
      </p:sp>
    </p:spTree>
    <p:extLst>
      <p:ext uri="{BB962C8B-B14F-4D97-AF65-F5344CB8AC3E}">
        <p14:creationId xmlns:p14="http://schemas.microsoft.com/office/powerpoint/2010/main" val="310779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307975" y="692696"/>
            <a:ext cx="851249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FF0000"/>
                </a:solidFill>
              </a:rPr>
              <a:t>Funciones básicas</a:t>
            </a:r>
          </a:p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07" y="2348880"/>
            <a:ext cx="8742118" cy="339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73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905" y="423934"/>
            <a:ext cx="5214193" cy="598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51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172" name="Picture 4" descr="http://cdn2.hubspot.net/hub/136661/file-2327366175-jpg/2-Images/Images_Posts_Blog/rat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62296"/>
            <a:ext cx="6480720" cy="296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07975" y="177308"/>
            <a:ext cx="86565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rgbClr val="FF0000"/>
                </a:solidFill>
              </a:rPr>
              <a:t>1. </a:t>
            </a:r>
            <a:r>
              <a:rPr lang="es-ES" sz="4800" dirty="0" smtClean="0"/>
              <a:t>Desde </a:t>
            </a:r>
            <a:r>
              <a:rPr lang="es-ES" sz="4800" dirty="0"/>
              <a:t>la propia fuente de información, </a:t>
            </a:r>
            <a:r>
              <a:rPr lang="es-ES" sz="4800" b="1" dirty="0"/>
              <a:t>simplemente</a:t>
            </a:r>
            <a:r>
              <a:rPr lang="es-ES" sz="4800" dirty="0"/>
              <a:t> con un clic sobre el icono de salida al gestor de referencias</a:t>
            </a:r>
          </a:p>
        </p:txBody>
      </p:sp>
    </p:spTree>
    <p:extLst>
      <p:ext uri="{BB962C8B-B14F-4D97-AF65-F5344CB8AC3E}">
        <p14:creationId xmlns:p14="http://schemas.microsoft.com/office/powerpoint/2010/main" val="97847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327245" y="3140968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b="1" dirty="0" smtClean="0"/>
              <a:t>Revisión bibliográfica</a:t>
            </a:r>
            <a:endParaRPr lang="es-ES" sz="9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8634"/>
            <a:ext cx="57054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27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" t="10452" r="30396" b="4847"/>
          <a:stretch/>
        </p:blipFill>
        <p:spPr bwMode="auto">
          <a:xfrm>
            <a:off x="155575" y="312508"/>
            <a:ext cx="6277882" cy="611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788024" y="1124744"/>
            <a:ext cx="4187215" cy="2664296"/>
          </a:xfrm>
          <a:prstGeom prst="left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6084167" y="1916831"/>
            <a:ext cx="30545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/>
              <a:t>Exportación directa</a:t>
            </a:r>
            <a:endParaRPr lang="es-ES" sz="4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806" y="4077072"/>
            <a:ext cx="1939280" cy="193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516216" y="6026871"/>
            <a:ext cx="2622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Copia privada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96229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" t="10437" r="24792" b="4667"/>
          <a:stretch/>
        </p:blipFill>
        <p:spPr bwMode="auto">
          <a:xfrm>
            <a:off x="75250" y="447057"/>
            <a:ext cx="7714255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4716016" y="1412776"/>
            <a:ext cx="4187215" cy="2664296"/>
          </a:xfrm>
          <a:prstGeom prst="left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5940152" y="2276872"/>
            <a:ext cx="30545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/>
              <a:t>Exportación directa</a:t>
            </a:r>
            <a:endParaRPr lang="es-ES" sz="4400" b="1" dirty="0"/>
          </a:p>
        </p:txBody>
      </p:sp>
    </p:spTree>
    <p:extLst>
      <p:ext uri="{BB962C8B-B14F-4D97-AF65-F5344CB8AC3E}">
        <p14:creationId xmlns:p14="http://schemas.microsoft.com/office/powerpoint/2010/main" val="39338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11585" r="25628" b="7350"/>
          <a:stretch/>
        </p:blipFill>
        <p:spPr bwMode="auto">
          <a:xfrm>
            <a:off x="-6291" y="509122"/>
            <a:ext cx="7962667" cy="558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Llamada de flecha hacia arriba"/>
          <p:cNvSpPr/>
          <p:nvPr/>
        </p:nvSpPr>
        <p:spPr>
          <a:xfrm>
            <a:off x="4067944" y="3789040"/>
            <a:ext cx="3888432" cy="2808312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4475550" y="5085184"/>
            <a:ext cx="30545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/>
              <a:t>Exportación directa</a:t>
            </a:r>
            <a:endParaRPr lang="es-ES" sz="4400" b="1" dirty="0"/>
          </a:p>
        </p:txBody>
      </p:sp>
    </p:spTree>
    <p:extLst>
      <p:ext uri="{BB962C8B-B14F-4D97-AF65-F5344CB8AC3E}">
        <p14:creationId xmlns:p14="http://schemas.microsoft.com/office/powerpoint/2010/main" val="402143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307975" y="177308"/>
            <a:ext cx="865651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rgbClr val="FF0000"/>
                </a:solidFill>
              </a:rPr>
              <a:t>2</a:t>
            </a:r>
            <a:r>
              <a:rPr lang="es-ES" sz="5400" b="1" dirty="0" smtClean="0">
                <a:solidFill>
                  <a:srgbClr val="FF0000"/>
                </a:solidFill>
              </a:rPr>
              <a:t>. </a:t>
            </a:r>
            <a:r>
              <a:rPr lang="es-ES" sz="4800" dirty="0" smtClean="0"/>
              <a:t>La </a:t>
            </a:r>
            <a:r>
              <a:rPr lang="es-ES" sz="4800" dirty="0"/>
              <a:t>fuente de información nos genera un </a:t>
            </a:r>
            <a:r>
              <a:rPr lang="es-ES" sz="4800" b="1" dirty="0"/>
              <a:t>fichero en formato RIS</a:t>
            </a:r>
            <a:r>
              <a:rPr lang="es-ES" sz="4800" dirty="0"/>
              <a:t>, u </a:t>
            </a:r>
            <a:r>
              <a:rPr lang="es-ES" sz="4800" b="1" dirty="0"/>
              <a:t>otro</a:t>
            </a:r>
            <a:r>
              <a:rPr lang="es-ES" sz="4800" dirty="0"/>
              <a:t> que debemos importar desde el gestor en ese mismo formato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3446140" cy="344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78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" t="10181" r="32142" b="4796"/>
          <a:stretch/>
        </p:blipFill>
        <p:spPr bwMode="auto">
          <a:xfrm>
            <a:off x="182282" y="620688"/>
            <a:ext cx="6217504" cy="531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956" y="1268760"/>
            <a:ext cx="4219575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393227" y="2132856"/>
            <a:ext cx="2736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Exportación indirecta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330558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0" t="20277" r="26203" b="8163"/>
          <a:stretch/>
        </p:blipFill>
        <p:spPr bwMode="auto">
          <a:xfrm>
            <a:off x="155575" y="121290"/>
            <a:ext cx="8877410" cy="647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27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8" r="34301"/>
          <a:stretch/>
        </p:blipFill>
        <p:spPr bwMode="auto">
          <a:xfrm>
            <a:off x="683568" y="1196752"/>
            <a:ext cx="4689850" cy="525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88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372412" y="160338"/>
            <a:ext cx="8504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Almacenamiento</a:t>
            </a:r>
            <a:r>
              <a:rPr lang="es-ES" sz="4000" dirty="0" smtClean="0"/>
              <a:t> ordenado de la información bibliográfica por </a:t>
            </a:r>
            <a:r>
              <a:rPr lang="es-ES" sz="4000" b="1" dirty="0" smtClean="0"/>
              <a:t>campos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6" t="17534" r="24383" b="14003"/>
          <a:stretch/>
        </p:blipFill>
        <p:spPr bwMode="auto">
          <a:xfrm>
            <a:off x="1281793" y="1483777"/>
            <a:ext cx="6724428" cy="525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0" y="1483777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372412" y="160338"/>
            <a:ext cx="8504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Búsquedas </a:t>
            </a:r>
            <a:r>
              <a:rPr lang="es-ES" sz="4000" dirty="0"/>
              <a:t>de información desde cualquier campo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0" y="1483777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8" t="20787" r="59112" b="56586"/>
          <a:stretch/>
        </p:blipFill>
        <p:spPr bwMode="auto">
          <a:xfrm>
            <a:off x="2242457" y="1688056"/>
            <a:ext cx="4849824" cy="47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15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372412" y="160338"/>
            <a:ext cx="8504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Control de autoridades</a:t>
            </a:r>
            <a:endParaRPr lang="es-ES" sz="6000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0" y="1483777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0" t="21298" r="23639" b="14892"/>
          <a:stretch/>
        </p:blipFill>
        <p:spPr bwMode="auto">
          <a:xfrm>
            <a:off x="1619672" y="1844824"/>
            <a:ext cx="6376427" cy="466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3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00" name="Picture 4" descr="http://www.arrima.com/uploads/cursos/el-reloj-productivo-como-exprimir-el-tiempo-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6154"/>
            <a:ext cx="576064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28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372412" y="160338"/>
            <a:ext cx="8504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Control de duplicados</a:t>
            </a:r>
            <a:endParaRPr lang="es-ES" sz="6000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0" y="1483777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2" t="33334" r="52532" b="59517"/>
          <a:stretch/>
        </p:blipFill>
        <p:spPr bwMode="auto">
          <a:xfrm>
            <a:off x="206258" y="2676225"/>
            <a:ext cx="8836420" cy="160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22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372412" y="160338"/>
            <a:ext cx="8504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Organización de los contenidos en carpetas y subcarpetas</a:t>
            </a:r>
            <a:endParaRPr lang="es-ES" sz="4000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0" y="1483777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t="25263" r="35350" b="24864"/>
          <a:stretch/>
        </p:blipFill>
        <p:spPr bwMode="auto">
          <a:xfrm>
            <a:off x="855947" y="2060848"/>
            <a:ext cx="7432105" cy="458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76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1"/>
          <a:stretch/>
        </p:blipFill>
        <p:spPr bwMode="auto">
          <a:xfrm>
            <a:off x="1115616" y="260648"/>
            <a:ext cx="5040560" cy="582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8" t="26100" r="11347" b="14861"/>
          <a:stretch/>
        </p:blipFill>
        <p:spPr bwMode="auto">
          <a:xfrm>
            <a:off x="162065" y="457200"/>
            <a:ext cx="8821285" cy="560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707904" y="4955347"/>
            <a:ext cx="4680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 err="1" smtClean="0"/>
              <a:t>Write</a:t>
            </a:r>
            <a:r>
              <a:rPr lang="es-ES" sz="6600" b="1" dirty="0" smtClean="0"/>
              <a:t> &amp; Cite</a:t>
            </a:r>
            <a:endParaRPr lang="es-ES" sz="6600" b="1" dirty="0"/>
          </a:p>
        </p:txBody>
      </p:sp>
    </p:spTree>
    <p:extLst>
      <p:ext uri="{BB962C8B-B14F-4D97-AF65-F5344CB8AC3E}">
        <p14:creationId xmlns:p14="http://schemas.microsoft.com/office/powerpoint/2010/main" val="246633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" t="17376" r="6795"/>
          <a:stretch/>
        </p:blipFill>
        <p:spPr bwMode="auto">
          <a:xfrm>
            <a:off x="1066800" y="1436914"/>
            <a:ext cx="6999514" cy="490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971600" y="332656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/>
              <a:t>Crear bibliografías</a:t>
            </a:r>
            <a:endParaRPr lang="es-ES" sz="5400" b="1" dirty="0"/>
          </a:p>
        </p:txBody>
      </p:sp>
    </p:spTree>
    <p:extLst>
      <p:ext uri="{BB962C8B-B14F-4D97-AF65-F5344CB8AC3E}">
        <p14:creationId xmlns:p14="http://schemas.microsoft.com/office/powerpoint/2010/main" val="26079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307975" y="332656"/>
            <a:ext cx="858450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 smtClean="0">
                <a:solidFill>
                  <a:srgbClr val="FF0000"/>
                </a:solidFill>
              </a:rPr>
              <a:t>Además de</a:t>
            </a:r>
            <a:r>
              <a:rPr lang="es-ES" sz="5400" b="1" dirty="0" smtClean="0"/>
              <a:t>:</a:t>
            </a:r>
          </a:p>
          <a:p>
            <a:endParaRPr lang="es-ES" sz="4400" b="1" dirty="0" smtClean="0"/>
          </a:p>
          <a:p>
            <a:pPr marL="571500" indent="-571500">
              <a:buFontTx/>
              <a:buChar char="-"/>
            </a:pPr>
            <a:r>
              <a:rPr lang="es-ES" sz="4800" dirty="0" smtClean="0"/>
              <a:t>Uso de diferentes estilos</a:t>
            </a:r>
          </a:p>
          <a:p>
            <a:pPr marL="571500" indent="-571500">
              <a:buFontTx/>
              <a:buChar char="-"/>
            </a:pPr>
            <a:r>
              <a:rPr lang="es-ES" sz="4800" dirty="0" smtClean="0"/>
              <a:t>Modificar y personalizar estilos</a:t>
            </a:r>
          </a:p>
          <a:p>
            <a:pPr marL="571500" indent="-571500">
              <a:buFontTx/>
              <a:buChar char="-"/>
            </a:pPr>
            <a:r>
              <a:rPr lang="es-ES" sz="4800" dirty="0" smtClean="0"/>
              <a:t>Compartir referencias y documentos</a:t>
            </a:r>
          </a:p>
          <a:p>
            <a:pPr marL="571500" indent="-571500">
              <a:buFontTx/>
              <a:buChar char="-"/>
            </a:pPr>
            <a:r>
              <a:rPr lang="es-ES" sz="4800" dirty="0" smtClean="0"/>
              <a:t>Recomendar bibliografía, etc.</a:t>
            </a:r>
          </a:p>
          <a:p>
            <a:pPr marL="571500" indent="-571500">
              <a:buFontTx/>
              <a:buChar char="-"/>
            </a:pPr>
            <a:endParaRPr lang="es-ES" sz="4400" b="1" dirty="0"/>
          </a:p>
        </p:txBody>
      </p:sp>
    </p:spTree>
    <p:extLst>
      <p:ext uri="{BB962C8B-B14F-4D97-AF65-F5344CB8AC3E}">
        <p14:creationId xmlns:p14="http://schemas.microsoft.com/office/powerpoint/2010/main" val="345893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290" name="Picture 2" descr="https://encrypted-tbn0.gstatic.com/images?q=tbn:ANd9GcSW2XH7UUYUWHPLH5z3T0OP3zD7JZ0NDT3S48TDOsVgAYtzh8v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24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9" y="2996952"/>
            <a:ext cx="8058352" cy="306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301017" y="548680"/>
            <a:ext cx="6408712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 smtClean="0"/>
              <a:t>Los </a:t>
            </a:r>
            <a:r>
              <a:rPr lang="es-ES" sz="9600" b="1" dirty="0" smtClean="0"/>
              <a:t>clásicos</a:t>
            </a:r>
            <a:endParaRPr lang="es-ES" sz="9600" b="1" dirty="0"/>
          </a:p>
        </p:txBody>
      </p:sp>
    </p:spTree>
    <p:extLst>
      <p:ext uri="{BB962C8B-B14F-4D97-AF65-F5344CB8AC3E}">
        <p14:creationId xmlns:p14="http://schemas.microsoft.com/office/powerpoint/2010/main" val="3209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307976" y="548680"/>
            <a:ext cx="8656512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8000" dirty="0" smtClean="0"/>
              <a:t>Los de </a:t>
            </a:r>
            <a:r>
              <a:rPr lang="es-ES" sz="8000" b="1" dirty="0" smtClean="0"/>
              <a:t>entorno web </a:t>
            </a:r>
            <a:endParaRPr lang="es-ES" sz="80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65" y="2132856"/>
            <a:ext cx="4469615" cy="146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10" y="4797152"/>
            <a:ext cx="4176464" cy="133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96655"/>
            <a:ext cx="3484612" cy="16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88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300470" y="332656"/>
            <a:ext cx="8656512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600" dirty="0" smtClean="0"/>
              <a:t>Los </a:t>
            </a:r>
            <a:r>
              <a:rPr lang="es-ES" sz="9600" b="1" dirty="0" smtClean="0"/>
              <a:t>sociales</a:t>
            </a:r>
            <a:endParaRPr lang="es-ES" sz="96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134" y="3789038"/>
            <a:ext cx="3372195" cy="141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73216"/>
            <a:ext cx="5749128" cy="120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75722"/>
            <a:ext cx="4608512" cy="111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81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48"/>
            <a:ext cx="9143999" cy="681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42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3779912" cy="143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00742" y="1556792"/>
            <a:ext cx="807571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/>
              <a:t>Ventajas…</a:t>
            </a:r>
          </a:p>
          <a:p>
            <a:r>
              <a:rPr lang="es-ES" sz="3200" b="1" dirty="0" smtClean="0"/>
              <a:t>- </a:t>
            </a:r>
            <a:r>
              <a:rPr lang="es-ES" sz="3200" dirty="0" smtClean="0"/>
              <a:t>Personalización y versatilidad</a:t>
            </a:r>
            <a:endParaRPr lang="es-ES" sz="4400" b="1" dirty="0"/>
          </a:p>
          <a:p>
            <a:r>
              <a:rPr lang="es-ES" sz="4400" b="1" dirty="0" smtClean="0"/>
              <a:t>Desventajas</a:t>
            </a:r>
          </a:p>
          <a:p>
            <a:endParaRPr lang="es-ES" dirty="0"/>
          </a:p>
          <a:p>
            <a:pPr marL="285750" indent="-285750">
              <a:buFontTx/>
              <a:buChar char="-"/>
            </a:pPr>
            <a:r>
              <a:rPr lang="es-ES" sz="3200" dirty="0" smtClean="0"/>
              <a:t>Poca o nula actualización</a:t>
            </a:r>
          </a:p>
          <a:p>
            <a:pPr marL="285750" indent="-285750">
              <a:buFontTx/>
              <a:buChar char="-"/>
            </a:pPr>
            <a:r>
              <a:rPr lang="es-ES" sz="3200" dirty="0" smtClean="0"/>
              <a:t>Dificultad en su manejo</a:t>
            </a:r>
          </a:p>
          <a:p>
            <a:pPr marL="285750" indent="-285750">
              <a:buFontTx/>
              <a:buChar char="-"/>
            </a:pPr>
            <a:r>
              <a:rPr lang="es-ES" sz="3200" dirty="0" smtClean="0"/>
              <a:t>Aplicaciones de escritorio que impiden trabajar desde diferentes lugares sin su previa instalación en todos ellos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52570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600742" y="1556792"/>
            <a:ext cx="807571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/>
              <a:t>Ventajas…</a:t>
            </a:r>
          </a:p>
          <a:p>
            <a:pPr marL="457200" indent="-457200">
              <a:buFontTx/>
              <a:buChar char="-"/>
            </a:pPr>
            <a:r>
              <a:rPr lang="es-ES" sz="3200" dirty="0" smtClean="0"/>
              <a:t>Desarrollo de formatos </a:t>
            </a:r>
            <a:r>
              <a:rPr lang="es-ES" sz="3200" dirty="0" err="1" smtClean="0"/>
              <a:t>hipertextuales</a:t>
            </a:r>
            <a:endParaRPr lang="es-ES" sz="3200" dirty="0" smtClean="0"/>
          </a:p>
          <a:p>
            <a:pPr marL="457200" indent="-457200">
              <a:buFontTx/>
              <a:buChar char="-"/>
            </a:pPr>
            <a:r>
              <a:rPr lang="es-ES" sz="3200" dirty="0" smtClean="0"/>
              <a:t>Desarrollo web</a:t>
            </a:r>
          </a:p>
          <a:p>
            <a:pPr marL="457200" indent="-457200">
              <a:buFontTx/>
              <a:buChar char="-"/>
            </a:pPr>
            <a:r>
              <a:rPr lang="es-ES" sz="3200" dirty="0" smtClean="0"/>
              <a:t>Sindicación de contenidos (</a:t>
            </a:r>
            <a:r>
              <a:rPr lang="es-ES" sz="3200" dirty="0" err="1" smtClean="0"/>
              <a:t>rss</a:t>
            </a:r>
            <a:r>
              <a:rPr lang="es-ES" sz="3200" dirty="0" smtClean="0"/>
              <a:t>)</a:t>
            </a:r>
          </a:p>
          <a:p>
            <a:pPr marL="457200" indent="-457200">
              <a:buFontTx/>
              <a:buChar char="-"/>
            </a:pPr>
            <a:r>
              <a:rPr lang="es-ES" sz="3200" dirty="0" smtClean="0"/>
              <a:t>Incorporación de fuentes no textuales (</a:t>
            </a:r>
            <a:r>
              <a:rPr lang="es-ES" sz="3200" dirty="0" err="1" smtClean="0"/>
              <a:t>Youtube</a:t>
            </a:r>
            <a:r>
              <a:rPr lang="es-ES" sz="3200" dirty="0" smtClean="0"/>
              <a:t>, </a:t>
            </a:r>
            <a:r>
              <a:rPr lang="es-ES" sz="3200" dirty="0" err="1" smtClean="0"/>
              <a:t>Flickr</a:t>
            </a:r>
            <a:r>
              <a:rPr lang="es-ES" sz="3200" dirty="0" smtClean="0"/>
              <a:t>, etc.)</a:t>
            </a:r>
            <a:endParaRPr lang="es-ES" sz="4400" b="1" dirty="0"/>
          </a:p>
          <a:p>
            <a:r>
              <a:rPr lang="es-ES" sz="4400" b="1" dirty="0" smtClean="0"/>
              <a:t>Desventajas</a:t>
            </a:r>
          </a:p>
          <a:p>
            <a:r>
              <a:rPr lang="es-ES" sz="3200" dirty="0" smtClean="0"/>
              <a:t>… </a:t>
            </a:r>
          </a:p>
          <a:p>
            <a:endParaRPr lang="es-E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4631"/>
            <a:ext cx="2454259" cy="80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0338"/>
            <a:ext cx="2088358" cy="66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3966"/>
            <a:ext cx="1872208" cy="88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47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843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5978148" cy="195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03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600742" y="1556792"/>
            <a:ext cx="836374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/>
              <a:t>Ventajas…</a:t>
            </a:r>
          </a:p>
          <a:p>
            <a:pPr marL="457200" indent="-457200">
              <a:buFontTx/>
              <a:buChar char="-"/>
            </a:pPr>
            <a:r>
              <a:rPr lang="es-ES" sz="3200" dirty="0" smtClean="0"/>
              <a:t>Gestor bibliográfico + red social</a:t>
            </a:r>
          </a:p>
          <a:p>
            <a:pPr marL="457200" indent="-457200">
              <a:buFontTx/>
              <a:buChar char="-"/>
            </a:pPr>
            <a:r>
              <a:rPr lang="es-ES" sz="3200" dirty="0" smtClean="0"/>
              <a:t>Contenidos abiertos</a:t>
            </a:r>
          </a:p>
          <a:p>
            <a:pPr marL="457200" indent="-457200">
              <a:buFontTx/>
              <a:buChar char="-"/>
            </a:pPr>
            <a:r>
              <a:rPr lang="es-ES" sz="3200" dirty="0" smtClean="0"/>
              <a:t>Compartir investigación entre colegas y grupos del mismo tema</a:t>
            </a:r>
          </a:p>
          <a:p>
            <a:pPr marL="457200" indent="-457200">
              <a:buFontTx/>
              <a:buChar char="-"/>
            </a:pPr>
            <a:r>
              <a:rPr lang="es-ES" sz="3200" dirty="0" smtClean="0"/>
              <a:t>Listas de seguimiento de colegas con intereses cercanos</a:t>
            </a:r>
            <a:endParaRPr lang="es-ES" sz="4400" b="1" dirty="0"/>
          </a:p>
          <a:p>
            <a:r>
              <a:rPr lang="es-ES" sz="4400" b="1" dirty="0" smtClean="0"/>
              <a:t>Desventajas</a:t>
            </a:r>
          </a:p>
          <a:p>
            <a:pPr marL="457200" indent="-457200">
              <a:buFontTx/>
              <a:buChar char="-"/>
            </a:pPr>
            <a:r>
              <a:rPr lang="es-ES" sz="3200" dirty="0" smtClean="0"/>
              <a:t>Menos prestaciones que los gestores puros</a:t>
            </a:r>
            <a:endParaRPr lang="es-ES" sz="3200" dirty="0" smtClean="0"/>
          </a:p>
          <a:p>
            <a:endParaRPr lang="es-E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8" y="160338"/>
            <a:ext cx="2589907" cy="62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125991"/>
            <a:ext cx="1752524" cy="73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972" y="190300"/>
            <a:ext cx="2874168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66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945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81" y="2492896"/>
            <a:ext cx="8528772" cy="206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90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611560" y="404664"/>
            <a:ext cx="72350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b="1" dirty="0"/>
              <a:t>Grupo </a:t>
            </a:r>
            <a:r>
              <a:rPr lang="es-ES" sz="4800" b="1" dirty="0" err="1"/>
              <a:t>Ebooks</a:t>
            </a:r>
            <a:r>
              <a:rPr lang="es-ES" sz="4800" b="1" dirty="0"/>
              <a:t> de </a:t>
            </a:r>
            <a:r>
              <a:rPr lang="es-ES" sz="4800" b="1" dirty="0" err="1"/>
              <a:t>Mendeley</a:t>
            </a:r>
            <a:endParaRPr lang="es-ES" sz="48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619808" y="1412776"/>
            <a:ext cx="820066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hlinkClick r:id="rId3"/>
              </a:rPr>
              <a:t>http://www.mendeley.com/groups/535461/ebooks/papers/</a:t>
            </a:r>
            <a:endParaRPr lang="es-ES" sz="2800" dirty="0"/>
          </a:p>
          <a:p>
            <a:r>
              <a:rPr lang="es-ES" sz="2800" dirty="0" err="1"/>
              <a:t>Mendely</a:t>
            </a:r>
            <a:r>
              <a:rPr lang="es-ES" sz="2800" dirty="0"/>
              <a:t> incorpora una red social y un grupo al que te puedes unir y participar activamente añadiendo bibliografía</a:t>
            </a:r>
          </a:p>
          <a:p>
            <a:r>
              <a:rPr lang="es-ES" sz="2800" dirty="0">
                <a:hlinkClick r:id="rId4"/>
              </a:rPr>
              <a:t>http://www.mendeley.com/groups/535461/ebooks/</a:t>
            </a:r>
            <a:endParaRPr lang="es-ES" sz="2800" dirty="0"/>
          </a:p>
          <a:p>
            <a:r>
              <a:rPr lang="es-ES" sz="2800" dirty="0"/>
              <a:t>Dispone además de un canal RSS para mantenerse </a:t>
            </a:r>
            <a:r>
              <a:rPr lang="es-ES" sz="2800" dirty="0" smtClean="0"/>
              <a:t>informado de las referencias nuevas que se incorporan</a:t>
            </a:r>
            <a:endParaRPr lang="es-ES" sz="2800" dirty="0"/>
          </a:p>
          <a:p>
            <a:r>
              <a:rPr lang="es-ES" sz="2800" dirty="0">
                <a:hlinkClick r:id="rId5"/>
              </a:rPr>
              <a:t>http://www.mendeley.com/groups/535461/ebooks/feed/rss/</a:t>
            </a:r>
            <a:endParaRPr lang="es-ES" sz="28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730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489517" y="1661899"/>
            <a:ext cx="80255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b="1" dirty="0" smtClean="0"/>
              <a:t>Grupo Enfermería USCO 20122</a:t>
            </a:r>
            <a:endParaRPr lang="es-ES" sz="48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641917" y="2420888"/>
            <a:ext cx="820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3"/>
              </a:rPr>
              <a:t>https://www.mendeley.com/groups/3448481/enfermeria-usco-20122</a:t>
            </a:r>
            <a:r>
              <a:rPr lang="es-ES" dirty="0" smtClean="0">
                <a:hlinkClick r:id="rId3"/>
              </a:rPr>
              <a:t>/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899592" y="4424838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4"/>
              </a:rPr>
              <a:t>https://www.mendeley.com/groups/search/?</a:t>
            </a:r>
            <a:r>
              <a:rPr lang="es-ES" dirty="0" smtClean="0">
                <a:hlinkClick r:id="rId4"/>
              </a:rPr>
              <a:t>query=nursing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641917" y="3573016"/>
            <a:ext cx="45636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b="1" dirty="0" smtClean="0"/>
              <a:t>“</a:t>
            </a:r>
            <a:r>
              <a:rPr lang="es-ES" sz="4800" b="1" dirty="0" err="1" smtClean="0"/>
              <a:t>Nursing</a:t>
            </a:r>
            <a:r>
              <a:rPr lang="es-ES" sz="4800" b="1" dirty="0" smtClean="0"/>
              <a:t> </a:t>
            </a:r>
            <a:r>
              <a:rPr lang="es-ES" sz="4800" b="1" dirty="0" err="1" smtClean="0"/>
              <a:t>groups</a:t>
            </a:r>
            <a:r>
              <a:rPr lang="es-ES" sz="4800" b="1" dirty="0" smtClean="0"/>
              <a:t>”</a:t>
            </a:r>
            <a:endParaRPr lang="es-ES" sz="4800" b="1" dirty="0"/>
          </a:p>
        </p:txBody>
      </p:sp>
    </p:spTree>
    <p:extLst>
      <p:ext uri="{BB962C8B-B14F-4D97-AF65-F5344CB8AC3E}">
        <p14:creationId xmlns:p14="http://schemas.microsoft.com/office/powerpoint/2010/main" val="112546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6772275" cy="1304925"/>
          </a:xfrm>
          <a:prstGeom prst="rect">
            <a:avLst/>
          </a:prstGeom>
          <a:noFill/>
          <a:ln w="57150">
            <a:solidFill>
              <a:schemeClr val="tx1">
                <a:alpha val="94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4664"/>
            <a:ext cx="3238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021" y="260648"/>
            <a:ext cx="3018960" cy="178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18" y="4509120"/>
            <a:ext cx="2434257" cy="186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653136"/>
            <a:ext cx="3660605" cy="177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93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64704"/>
            <a:ext cx="3744416" cy="529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05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155575" y="332656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Tablas </a:t>
            </a:r>
            <a:r>
              <a:rPr lang="es-ES" sz="5400" b="1" dirty="0" smtClean="0">
                <a:solidFill>
                  <a:srgbClr val="FF0000"/>
                </a:solidFill>
              </a:rPr>
              <a:t>comparativas</a:t>
            </a:r>
            <a:r>
              <a:rPr lang="es-ES" sz="5400" b="1" dirty="0" smtClean="0"/>
              <a:t> de gestores bibliográficos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611560" y="2924944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hlinkClick r:id="rId3"/>
              </a:rPr>
              <a:t>University</a:t>
            </a:r>
            <a:r>
              <a:rPr lang="es-ES" sz="2400" dirty="0" smtClean="0">
                <a:hlinkClick r:id="rId3"/>
              </a:rPr>
              <a:t> of Wisconsin-Madison</a:t>
            </a:r>
            <a:endParaRPr lang="es-ES" sz="2400" dirty="0" smtClean="0"/>
          </a:p>
          <a:p>
            <a:endParaRPr lang="es-ES" sz="2400" dirty="0"/>
          </a:p>
          <a:p>
            <a:r>
              <a:rPr lang="es-ES" sz="2400" dirty="0" smtClean="0">
                <a:hlinkClick r:id="rId4"/>
              </a:rPr>
              <a:t>Imperial </a:t>
            </a:r>
            <a:r>
              <a:rPr lang="es-ES" sz="2400" dirty="0" err="1" smtClean="0">
                <a:hlinkClick r:id="rId4"/>
              </a:rPr>
              <a:t>College</a:t>
            </a:r>
            <a:r>
              <a:rPr lang="es-ES" sz="2400" dirty="0" smtClean="0">
                <a:hlinkClick r:id="rId4"/>
              </a:rPr>
              <a:t> of London</a:t>
            </a:r>
            <a:endParaRPr lang="es-ES" sz="2400" dirty="0" smtClean="0"/>
          </a:p>
          <a:p>
            <a:endParaRPr lang="es-ES" sz="2400" dirty="0"/>
          </a:p>
          <a:p>
            <a:r>
              <a:rPr lang="es-ES" sz="2400" dirty="0" err="1" smtClean="0">
                <a:hlinkClick r:id="rId5"/>
              </a:rPr>
              <a:t>University</a:t>
            </a:r>
            <a:r>
              <a:rPr lang="es-ES" sz="2400" dirty="0" smtClean="0">
                <a:hlinkClick r:id="rId5"/>
              </a:rPr>
              <a:t> of Toronto</a:t>
            </a:r>
            <a:endParaRPr lang="es-ES" sz="2400" dirty="0" smtClean="0"/>
          </a:p>
          <a:p>
            <a:endParaRPr lang="es-ES" sz="2400" dirty="0"/>
          </a:p>
          <a:p>
            <a:r>
              <a:rPr lang="es-ES" sz="2400" dirty="0" smtClean="0">
                <a:hlinkClick r:id="rId6"/>
              </a:rPr>
              <a:t>Universidad de </a:t>
            </a:r>
            <a:r>
              <a:rPr lang="es-ES" sz="2400" dirty="0" smtClean="0">
                <a:hlinkClick r:id="rId6"/>
              </a:rPr>
              <a:t>León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5236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004888"/>
            <a:ext cx="911542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2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05" y="1700808"/>
            <a:ext cx="8556978" cy="315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21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93296"/>
            <a:ext cx="19208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756" y="6232996"/>
            <a:ext cx="68707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01052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60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6" name="Picture 4" descr="http://2.bp.blogspot.com/_5lChz9d-qio/TIbir6U62QI/AAAAAAAAA1U/6UDVq4bAQRk/s1600/Plag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9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56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1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5765626" cy="576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02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QSFhQXFRUWFxYVFxcYGBQVHBQWFxQYFxgYHCggGBolHBQWIjEhJSksLi4uGCAzODMsNygtLisBCgoKDg0OGxAQGywkHCQ0LCwsLCw0LCwsLCwuLC8sLCwsLCwsLCwsLCwsLCwsLCwsLCwsLCwsLCwsLCwsLCwsLP/AABEIAKMBNQMBEQACEQEDEQH/xAAbAAEAAQUBAAAAAAAAAAAAAAAABwIDBAUGAf/EAFEQAAEDAgIEBwoLBQQKAwAAAAEAAgMEERIhBQYxURNBYXGBkaEHFCIyUpKTscHRFSNCU2Jyc4KistIkNFSz8BczQ2MWJWR0g7TT4eLxo8LD/8QAGgEBAAMBAQEAAAAAAAAAAAAAAAEDBAIFBv/EADURAQABAwEDCgUEAgMBAAAAAAABAgMRBBIxUQUTFSEyM0FSgaEUYXHh8CKxwdEjQmKR8ST/2gAMAwEAAhEDEQA/AJxQEBAQEBAQEBAQEBAQEBAQEBAQEBAQEBAQEBAQEBAQEBAQEBBTK8NBcdgBJ5gLlByerWsc80kQmEbRPG6RjGscHRCwe1r3FxDvBcATZvhbNq4pr2pmEzTjrdcu0CCO9AaXldV0wL3/AB3DGRpc9zSMEjxYOJa3CQwDCAqaK5mqY4O5pxGUiK5wICAgICAgICAgICAgICAgICAgICAgICAgICAgICAgICAg0OtGm6eOCZrpoQ8wy2aXi9+Dda4vcZ5dIHGoEfaO1shirKRzGl0RglhZxOc88AI8DdrbuYG+EGiznE2AzqtUzEy7qmJwk+ggmOJ0z7F1rRsthjAvx2u5xuLm9shYBXOFOl9KthGLxg3wpAM3Njwu8LcMwPGIyvx5KBGWqGsUAqqZ0vxbeCmax7vFLiWhtzxEtHWdqqt0zFcuqqsxCWKasjkF43seN7XB3qVzlfQEBAQEBAQEBAQEBAQEBAQEBAQEBAQEBAQEFEsrWi7iAN5IA7UGufrHRh2DviEv24Wva53mtuUjr3EzjeP07FxNqHfVgmI6y23apxLnbp4rLtLVDr8HSuG4zyMjHUzG7rAU7MuecpVsfVuGboGH6LXydRLm+pTs/NHOTO6GLNoSaS/C1dTh42xlkAtzxtx/iUYpM1z8mEdDU0bTGyIOGZPCOfIMzcuPCOIFzckntVtNMcFVVc8Wn03o1r6SaFuGMShzGBoDW+DG+ZxwgZX4G3QdmxLm4t9dTa6OoWSVbcQBw0ksY+q90IdbobZYbE5y3VxjDsGiyvVsZ2joS8vMbC8kOJIB8IANDuezQL7bAII0GiIzURlkbBI1kz2EAAiVrXvYeXwmhZ7VU7dTuumNmHaUcsch+NYx17lry0Xsc892RHWN62TExDNExMtl8FsHimRv1ZHgdDcVuxcZWbM8Vt+jprgtqpgOMFsJuOcx37U6j9SqSnqPkzN+/EHflc1OozU9xVA28C7oez2uTCNqY8FBq6gf4URH0ZXX6nRgdqnZRzkLnwg/5iTodF7XhRsynbhQ/S9iBwNQb7mAgc5Dk2ZNukOmYxtZOP8Agynta0hMSnbp4q/hiDjfb6zXNPU4BMSnajioGn6W9uHhvuxi/UoxJmHj9YaQbaiEc72p1mYeM1joyLipp/SM96JXBpyl/iKf0rPeoyLjNLU52TQniykbt61IP0rAMzNCOd7fegs/D1L8/CeZ7T6iiMqTrBTeWT9Vj3epqnE8Dajirj01E4XaJiNmUMvZdqYlG3TxWzpvPKCpP3Gt/O4Jsyjbp4nwvJbKln6XQD/9VOxJzkKoq+c/4GH60gv+FpCbJzkcCSoqj4sUIG90jz2CL2ps/M2/kocysOySnH/BefXKFGI4m1VwXe9ZztmePqtjH5muU/pRmtju0PIb3qqqxOwOjbbkBbGD2p+k/WrZoKP5TpX/AF5pXdhdbsUZjgbNXFc+Aaa9zDETvcxrj1uBTPBOxxlmRUrG5Na1o+iAPUmZTsQr4Ibk2pNil6GDcEzKdmHqhLDqMTuPCzjPGeYKynEfVTVM1fKGvkZewAs0nLe4j5bjx29yujq3s8znduarTtNYXNxgp6mUDiFoXxg9UnaqrlWV9mnHWv6CP7a7fwBsOThGe5YdPulsueDq1pVCCOtG1I78oyMw9z23GdwYJnA9gWa13lSyvsw6LQlN8RFmbtijbfjuxgbfnu084JW3PUyzT+rDdUpIy3bRxc7eTkXEwsplkqHQgIPLIjBZE4MIRGIeYBuCnMmzC1LNG02c5jSeIuA9ZXM1xG+Uxbzuh4J4zsezocPem3HFHNfJdDAf/a6yjYh5wLdybUo2IU96s8kdQTak2Ie97t3DqTak2IO9meSOoJmTYhUIgmZNil7wYTMp2IMA3BMynZh7ZQYeokQEBAQEHjnAbSAgxpdIwt8aWMc72j2riblEb5h3Fuud0SxX6w0g21EPng+pVzqrMf7x/wBu4092f9ZX9HaVhnxcE9r8Nr2vle9to5Curd6i5nYnOHNy1Xb7UYZqtViDCl8M2+Q3byq2P0R82er/ACTjwh7BDe7jzAbhu/rlUVVY6oTRRFXX4eDTa3MvBVEDMUdSwfeYyw6/Uq53Lo3sDV6H/WL98dI1u3ypfbwXYs+n3Stub4dotCsQRvoLKqoQRaz5QOiCoHvWW13tX5wW1dmHcaK8Tmc9vmyvb7FrUTHizTGMuRMpx4q1CXKa9yVTeB73M3y8XBBx8nDew5152vqvRs83nxzhu0cWp2ucx4b3FSaerWEtdNM1w2h2RHOCMl5c6rUROJql6MaezMZimHS6la0Pe8w1Dy4uzje623yDz8XVuW/Q6yaqti5Oc7p/hi1mlimNuiPr/bu16zzRBZq6lsbHPebNaCSeQLmuqKYmqd0JppmqcRvQ5prSLqiZ0rhtyaPJaPFH9cZK+Yv3Zu1zXP5D6Gzai1RFMMDCFVhblNGrwtSwfYx/kC+n03c0fSP2fO3+9q+stfX6300Mjon8JiaQDZtxsByN+VVXNdat1zRVnMLaNHcrpiqMYlbGu9F5b/Rv9yjpCxx9pT8Fe4e8KxrpRfOHzH/pTpDT+b2lHwV7h7wqGuNF87+B/wClT8fY837nwd7h+yo64UXz34X/AKVPx1jzI+DveX9mVo7T9NO/BFIHOsTazhkLXOY5QrLeptXJxROZcXNPctxmqOpVp7SopoTKWlwBaLA2OZtxqb96LNG3MIs2pu17MOaPdEj+Yf5zVg6Up8s+zZ0dV5oW390QcVOemT3NUTyrHhT7uo5O/wCXstO7ojuKnb0yH9K46Vnye/2T0dHm9vu8HdEf/Dt9If0p0pV5Pf7HR0eb2+6r+0R38OPSf+CnpWfJ7/Y6Ojze33b7VTWF1Xwl4wwMw2s7Fe+LkG5bNJqpv5zGMMup08Wcdectbr9TVD3RCBsxGF+Lg8VtrcN7G19qo5Qou1TTzefHcu0VVumKtvHq46t0HVsYZJY3hgtcuc3jNhlivtK8y5pr0U7VcTj5z92+i/amrZpnrYui9HPnlbHGBiN9uQAAuSclXas1Xatmnesu3It07VTM09oCWlwcIWHHitgvla1wbgb1bqNLVYxteKuzqKbudnwbHue1uCqwE5StLfvDwm9gd1q7k65s3dnip11vat54JQXvvGEFkR5W2Di96nPXlzsxjELoFlDqIw5jWqfBTVz9uGlebb85Rt+4Eq3Ip3ysastvX1Mmy9PTDCdo8OZ2fndiosbphZc3uvV7h45wAucgMyTxBBHFNK3vmjeDiHDCxBy8NkjLg8Y8MrJR30rauw7TQI+Ld9vV/wDNSrWpbNqEPUSIIl12batm52fy2r5zXR/9FXp+0Pd0fc0+v7tGDu2+r3LI0pR1N1hFQzA8/HMGf027A4cu/wD7r6DRarnadmrtR7/N4mr0/NVZjsz7OlW5kR73QtOYnd7MOTSDIRxu+S3o2nltuXjcpajM81T6/wBPV0FjEc5Po4teU9F4gmfV/wDdYPsY/wAgX1Gn7mn6R+z56/3tX1lz2smqUTuHqDJIHYXSW8G12tyGy9sgsep0NFW1cmZzvarGrqjZtxEcEc3XhPXd1QahMfGx7pnguY11g1uV2g27V7FvkymqmJmqet5levqiqYilePc8Z8+/zG+9ddFU+aXPSNXlhQe52P4g+j/8lz0VHm9nXSM+X3bTVzVMUspk4Uvuwsthw7S03vc+T2rTptFFmva2s+Ci/q+dp2cYbrSmjo6iPg5AS0kGwJGYNxmFqu2qbtOzVuZrdyq3VtU72qbqVRD/AA3ekf8AqWbo+xw95/to+NvcfaFqs1Mo8Di1jmkNJBD35G2WRJXNXJ9jE4j3lNOtvZjM+0Iuacl4EPabrVfQgq5HMLyzC3FcC98wLbeVatJp4v1TTM4wz6m/NmmJxl0n9nbfn3eYP1Ld0VT5pY+kZ8rf6taAFIHgPL8ZBuRa1gctp3rZpdNFiJiJzll1Gom9MTMYw3S1M7hu6XpGwjgB2nhHcwyaOu5+6vJ5Uu4iLcfWXpcn28zNfo87mujspJzx/Fs5hm/tsOhOTLWIm5P0j+TlC51xRH1ZPdMgvDG/yZLdDmn2tC75UpzbirhLjk+rFcx8nAUVSYpGSDaxzXc9je3sXjW65oqiuPB6tdO1TNM+KbYpA5ocNhAI5iLhfVxOYy+bmMThWpBAQcdru0mirgNpgAHOZpgEq3Ihjapyu+E6hvF3tETvuJpQ31u7Fn03Zlbd3u6WhWpe0EEHYQQgifVmHDHo7bk6EHPja4sustPfT+eCz/RJGg22iH0nTP6XzOf/APZalbYkoiQIl6girX5tq1/K2M/ht7F8/wAoR/nn6Q9vQ9zHq1/wQ80wqW+E0Pc148i1rO5jfoy6KOYqmzzsbvH5LeeiLnNzv8GLQ1j4pGyRmzmm49oPIRkq7ddVuqKqd6yuiK6Zpq3JLqtaYxRd8NtjcMLWbpbZg8g283Ovdr1lMWOdjf8Ay8anS1c9zc7v4Re97nEkklzjc8ZJJ7TdeBOapz4vaiIiMMnSlA6B/Bv8bC1zh5JcL4ei4Vl21NqrZnfiHFu5FyNqNzEuqliZ9Aj9mg+xj/IF9Rp+6p+kfs+evd5V9ZY2t8hbRzkeRbrIafWuNZOLFX0daWM3qUQFfMy99MWi9IwCGIcLCLRsFsbcvBGW1fUW7lEUR1xufP3Ldc1zOJ3ssaRh+di89vvVnOUcYcc3XwlUK6L5yPzm+9Tt08UbFXBfBXTl6gILdR4jvqn1KKt0pp3oLYchzL5J9M7PuZD46Y/5be13/ZenyXH66vpDzuUexSkVe28kQeEoIc1grTUVL3NzDnYWDe0eCy3Pt6V8xqa+dvTMfSH0Fijm7cRP1lK2iKMU8EceXgtAJ3u2uPSSV9FZtxatxTweHdrm5XNXFqtc54XUsrDJHisHNGJty5pBsBe5OVln100VWaomYyv0kVxdicThFa+ee2ljUet4Skj3svGfu+L+EtX0WhubdmPl1PD1lGzdn59bfrYyiAg5XWkDgK3FsFOx3VJO72BRX2UU72u1KH+saw7oKYX55qsn1KnT9hbc3u7V6sQRdYQtpSLkMnYOX97AcOjwgskd9+cFv+jt9Xqg96QPcM3QQut9J7cRHWVsx14UTOIy2lOSRn/W9TVGEUTM9cry5diCL+6I39s54mHtcPYvA5S770j+XtaDuvWW/wC51Z9LIxwuOEcCDmLFjbi3WtnJuKrM0zxZNfmLsTHByWtGhDSy4RcxuuYzycbTyj3Febq9PNmvHhO7+m/TX4u0Z8fFp78XT0/0FmaHX6gaD4R/fDx4DD4APyn7+Zvr5l6fJ2n2qucq3Ru+v2efrr+zGxG+d/0YGvv77J9WP8gVPKHfz9IW6LuY9XPLC1pp0EP2aD7KP8gX1Vju6fpD5293lX1lqtf32on8rox+MH2LPyhOLE+n7r9FGb0eqLF889tt9C6tT1LC+Pg8IdhOJxGdgeJpyzC02NHXeiaqccOtnu6qi1OKsth/oDV74PPd+hXdGXvl+eirpC18/wA9Xp7n9UflU/nP/QnRd35e/wDR0ja+f56pMjbYAbgAveiMRh40qlIIMPTEmGCZ26KQ9TCq707NuqflLu1Ga4j5whQBfKw+jdr3MR8ZN9Rn5nL1OSu1V6fy87lHs0+qQl7TyhBptbq/gaWRwNnEYG/WdllzC56Fm1lzm7MzG/dDRpbe3diPVETTbZluXzW57zoqHVCqnY2S8Ya4AgyPde3EbBpW2jQXrtMVZ38Zlkr1lq3M08OD3S2pstPC6UvjcG2uG4r2JAvc22XU3eT67VE15jqRb1tFyuKYiXOLC2Oz7mlbaSSE7HNDxztNndhHUvU5LuYqqo9XncoUZpiv0SGvaeU8JQAUHIa7tvHUxnZLSPB4vFfG0fznKauxlzHbw1up2L4VqbE4TTMxDe4TyYD0Bz+tZ9P2FtztJCV7gQQtW1sraDhDYysqZObF344nLiF3FZsf5/zgsz/jSRSm9mMvgjAY23HhAaSN2TbX3Xtty3xGOtirmZnDeU7CBn2bAqpnMr6IxC6odCDi9cdWp6icSRYMIja04nWNw5x3fSC8vWaO5dubVON2P3ehpNVRbo2as72bqToaemEolw2cWluF19gIPFzK3RaeuzFUVeKvV3qLsxNLbad0UypiMbsjta7jY7iI/rYStN+zTeo2Z/8AFFm7NqrahxTe59PcXlitcXIxXtx2FrXXlxyXXnrqh6M8oUeESkCjpWxMbGwWa0AAcnvXsUURRTFMboeXVVNUzVO+XB646Aqpapz4oi5hawXDmDMCxyLrryNbpbtd3apjMdXB6Wk1Fui3EVT1+rSf6KVvzDvOj/UsnwWo8v7f21fF2fN+/wDSUtERObBE1ws5sbARuIaARkvoLUTFumJ34h4lyYmuZji0HdHd+yDllZ6nH2LHyl3PrDVoO99EZLwXsul1f1tNLFwYhD/CLiS8tuTbiwniAW/T62bNGxFOfVjv6SLtW1M4bT+0V38OPSH9Cv6Unye/2U9HR5vb7vP7RXfw7fSH9CdKT5Pf7HR0eb2+7x3dFf8Aw7fSH9CieVZ8vv8AY6Ojze33d8wmwvtXsw8tUg1etDrUlR9k8dbSPas+q7mv6Su08Zu0/WEOr5l9A7XuY+PP9WP1uXq8ldqv0/l5vKO6n1SCvZeWIOR140bU1BjZDHdjbuc4uaBiOQGZubC/F8pebr7V27NNNEdTfo7tu3EzVPW5+m1EqiRj4JrbjF4RJtfOwA22WOnk27MxtYx+fJqq19qI6s5SZGwNAAyAAAG4DIL3YjEYeNM565Wq6lbLG+N2x7S08lxa45VzcoiumaZ8XVFU01RVHg5uDUGlHjOmdzuA/K0LFTybZjfmfz5NlWvuzuw2WjdWKWB4kjYQ8Xs4vedoscibK+3pLVurapjr+sqbmquXI2ap6vRuCFpZpW3B3EbqepzO1G5iz1DmeEQAON1wB07+xdbMeEuduY3w4zX3WWnbFYvY5+zBG5rnOYSGuIAOVi5pN/J2rmrsTDqmc1ZanUbWmB9dUFpzkiibG0nNxxzPcLC7iQC3Jod7qrVM004lbXVmUo0UrnMDnswON/BvfK5AN+UWO8XzVjlhaV0q6FrnYG2AcfjJMNwBcuGFriG7y6wHHZBEDJ3zxmMQTxNkrrkuZjwmSpaWi92BmEObcXPHmL5UYjnYl1n9GEsQmriABhhkAFrwvwOPNHILD0hWnOd6mKdnc8drK1luGhqoifKhe9o53wh7B5yjCdqeDJpdYaSSwZUQOJysJGYr7sN7g8ih1EtldDMF0Tl6gICAgICAg12nNDsqoxHIXhocHeAQDcAjjByzVF+xTep2apn0W2b02qtqGlbqDS+VMfvN9jVljkyzHH89Gn4+78l1uotHxiQ87z7LLro6xwn/ALczrrvyVDUei8h/pH+9T0dY4e8o+OvcfaFQ1Jovm3ekk/Up6PscPeT429x9oVDUyh+aPpJP1Kej9P5fef7R8be4+0f06BbGUQY+kKNk0bo33wuFjY2O2+3oXFyiK6Zpq3S6ormiqKo3w0Y1HovIf6R/vWTo6xw95afjr3H2hsdEaBgpi4wtILgAbuc69r22nlKvs6a3ZzsRvVXb9d3G1O5s1epEHl0C6Iyxp9IQsvjljbbbie0W57lDLEfrDT2u17pB/kxyTdXBNchlbpdOukvgpKywNrvZHFfK9w2WRrrdCHWrnnrD/dwwNG+WV1x9xkZB84Idap1PVu2zRM34InOPQXPt1tKnKMLcehZPl1dS/LdC2/LdkYIPMU2pRsRO9SNVKM/3kQmN73qHOnz5OGLrdFky6xDF11pY20TmhjQ3hKZuEAAZ1MTbWHFmuap6pTEdbi9W9Etkq5pWl0cQbBDaOwHBSSVAbhbazSHsp3BwzFieNcWuz1prjrSwrEMA6IhMhkc0ucXNd4TnOaC0DCQwnCCLXGWRJI2lBx1aA2ewAGKvjceU8NDb2dSyz3yz/RIC1KxBi12jYJhaaKKQbpGNePxApmYRMRLDGrdKPEi4P7Fz4f5TmoYWptAOAAhq6uLO98bZr8h74a826VJsqxQVbfFqmO+1gB7Y3sUZRsrodWD5NO/lxyR9QwP9akxLHk0jWNOdGXj/ACp4z2SYFB1qZNYJWgk0NdluEDurDMUSus08LAup6ttxexhcSOfBexTH51GXo1ii42VQ56Wp/wCmhladrXSjaZh9anqB640OtU7WqjAuZ2Actx6wpwZURa4ULhdtTERnnfI222Ns0wjKpmtlG52FszHO22bicepoKYMysTa50rXlpFVkbYhS1LmHmc2MgqEsiDWaF4u1lURv71qs/wD4lKMyO1jbxQVh5qaYfmaEwZlbl1id8ijrn80bGX9LI1QnrXRpici4oqvmLqYeudSdZDpKqcc6ORrbbXSw3B3Wa4i3LdEda5LPV/Igi+/OW/licmTErbXV5GbKRp5JJXi3o23QxKiWir3bKimZzQSOPWZwOxMo2Pmqi0TOQBJVvJ4yyKJl+hwcp2jYjxVjQDCCHy1L77fjXM/lYbdCbUpiimPBdGgaawBiY+3zg4Q9clyVy6X6XRkEf93FEz6jGt9QQZaAgICAgIOb7ocZdQStBIJdBYixN++IrWuCL7slFW6SN7U9z2FnCVTS4Fw73uwZWAD3NfvzJI+4FXZ7Lqve7pWuRBHmmCeHJ3Vsf8yArLPfLY7CQ1qVCAgICAgICAgICAgIPEHqAgICAgICAgICAgICAgICAgICAg0WujwKbO2c1KM95qYlxc7Euqd8NRqDAOGrZLZmSGP7rYsY/mlc2Owm52naK1wII30ky00v+/tceuncexZau+hbHYlJC1KhAQEBAQEBAQEBAQEBAQEBAQEBAQEBAQEBAQEBAQEBAQEHOa9R4oI23teppj5szXnsYVXd7Euqd7B7nW2tzv8AtQ/5aA26L2UWexCa+07FWuBBG+sWFklQ7P8AeRcbjwVPs6BdZau+hbHYlJC1KhAQEBAQEBAQEBAQEBAQEBAQEBAQEBAQEBAQEBAQEBAQEGj1rthgv/EN6bRyH2Kq92JdUdpo+5mSXVpzwmobhB5YWOxdIcOpTa7EFW93CsciCLtZJb1FaHGzWzsub5gmjpz0ZNI+8Fmr6rsSsp7MpRWlWICAgICAgICAgICAgICAgICAgICAgICAgICAgICAgICAg5LuiF2Cla02L6sNv5I73nxHoFz0Ku52ZTTvWe5ztrLbO+GWG4d6wWHQLDoU2+zCat7s125EER61fvWkgb4TgcMsie8ow6x4zfgsveqLvbp/PF3TulLYV7h6gICAgICAgICAgICAgICAgICAgICAgICAgICAgICAgICDmdc4w51JfYJ3nqppx7VVe7Lujetdz+mwx1D73MlRizGy0ELAOXxb9K6t9mEVb3VrtyIIy16IbJUjjc6N3R3vn2QlZrneUrKezKTAFpVvUBAQEBAQEBAQEBAQEBAQEBAQEBAQEBAQEBAQEBAQEBAQcrrs+z6T7WY9VLN71Tf7DujeuagsIgkN73mJH0bRRNsOlpPSu7fZhFW+XTLtyIIn19v35Vj/AGWnLeS4qRe/ELtt0qi9vp/ODunxSrFsF9w9SvcK0BAQEBAQEBAQEBAQEBAQEBAQEBAQEBAQEBAQEBAQEBAQcvrqwl1Mc/BdMcuM8A8AdpPQqb/Zd0b1eoBBpnEfPS9ht7F3b7MIq3ulXbkQR3rpo+9RUS76WFgHTU7fOWXUTiYWW43u+ozeNh+i31Bala8gICAgICAgICAgICAgICAgICAgICAgICAgICAgICAgICDk9eqssdTNHjPdK1o+lwdh0Xcqr0Zpd0T1qu5wAKV4F7ComAvuxDPp29K7p7MOZ3uqXSBBxutx8Ocf7PTn8dSPYsup8FtrxdPohxMERO0xRn8AWpUy0BAQEBAQEBAQEBAQEBAQEBAQEBAQEBAQEBAQEBAQEBAQcZr2Pj6TkZVkc/Bxi/U4qq92XVG9l9z0/s8n+8z/AJ13R2YRVvdQu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611560" y="836712"/>
            <a:ext cx="813690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Martes 01 de marzo del 2011 | 07:59</a:t>
            </a:r>
          </a:p>
          <a:p>
            <a:r>
              <a:rPr lang="es-ES" sz="7200" b="1" dirty="0"/>
              <a:t>Renunció el ministro alemán acusado de plagiar su tesis </a:t>
            </a:r>
            <a:r>
              <a:rPr lang="es-ES" sz="7200" b="1" dirty="0" smtClean="0"/>
              <a:t>doctoral </a:t>
            </a:r>
            <a:r>
              <a:rPr lang="es-ES" sz="2800" dirty="0"/>
              <a:t>(Fuente: Diario El Comercio)</a:t>
            </a:r>
          </a:p>
          <a:p>
            <a:endParaRPr lang="es-ES" sz="7200" b="1" dirty="0"/>
          </a:p>
        </p:txBody>
      </p:sp>
    </p:spTree>
    <p:extLst>
      <p:ext uri="{BB962C8B-B14F-4D97-AF65-F5344CB8AC3E}">
        <p14:creationId xmlns:p14="http://schemas.microsoft.com/office/powerpoint/2010/main" val="221972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</TotalTime>
  <Words>712</Words>
  <Application>Microsoft Office PowerPoint</Application>
  <PresentationFormat>Presentación en pantalla (4:3)</PresentationFormat>
  <Paragraphs>156</Paragraphs>
  <Slides>61</Slides>
  <Notes>37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61</vt:i4>
      </vt:variant>
    </vt:vector>
  </HeadingPairs>
  <TitlesOfParts>
    <vt:vector size="6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227</cp:revision>
  <dcterms:created xsi:type="dcterms:W3CDTF">2014-09-25T12:55:39Z</dcterms:created>
  <dcterms:modified xsi:type="dcterms:W3CDTF">2015-09-30T16:32:55Z</dcterms:modified>
</cp:coreProperties>
</file>