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2" r:id="rId3"/>
    <p:sldId id="265" r:id="rId4"/>
    <p:sldId id="264" r:id="rId5"/>
    <p:sldId id="277" r:id="rId6"/>
    <p:sldId id="315" r:id="rId7"/>
    <p:sldId id="313" r:id="rId8"/>
    <p:sldId id="316" r:id="rId9"/>
    <p:sldId id="317" r:id="rId10"/>
    <p:sldId id="318" r:id="rId11"/>
    <p:sldId id="319" r:id="rId12"/>
    <p:sldId id="281" r:id="rId13"/>
    <p:sldId id="307" r:id="rId14"/>
    <p:sldId id="311" r:id="rId15"/>
    <p:sldId id="312" r:id="rId16"/>
    <p:sldId id="323" r:id="rId17"/>
    <p:sldId id="324" r:id="rId18"/>
    <p:sldId id="325" r:id="rId19"/>
    <p:sldId id="320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14" r:id="rId2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94660"/>
  </p:normalViewPr>
  <p:slideViewPr>
    <p:cSldViewPr>
      <p:cViewPr varScale="1">
        <p:scale>
          <a:sx n="65" d="100"/>
          <a:sy n="65" d="100"/>
        </p:scale>
        <p:origin x="1288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61514-8A03-4F08-9C90-BCE87332E0DB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9AFAB-4F89-4870-A3BF-DA34132CE5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15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450D4D-5FC7-452A-AA0F-E4C8689CE3DD}" type="slidenum">
              <a:rPr lang="es-ES" altLang="es-ES" smtClean="0"/>
              <a:pPr eaLnBrk="1" hangingPunct="1">
                <a:spcBef>
                  <a:spcPct val="0"/>
                </a:spcBef>
              </a:pPr>
              <a:t>6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1605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28FAF6-2D76-4D55-AE76-3EF7BEC445BE}" type="slidenum">
              <a:rPr lang="es-ES" altLang="es-ES" smtClean="0"/>
              <a:pPr eaLnBrk="1" hangingPunct="1">
                <a:spcBef>
                  <a:spcPct val="0"/>
                </a:spcBef>
              </a:pPr>
              <a:t>8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27353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C2EBB6-5C46-4C6A-9728-09D040A03F56}" type="slidenum">
              <a:rPr lang="es-ES" altLang="es-ES" smtClean="0"/>
              <a:pPr eaLnBrk="1" hangingPunct="1">
                <a:spcBef>
                  <a:spcPct val="0"/>
                </a:spcBef>
              </a:pPr>
              <a:t>10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86761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C2EBB6-5C46-4C6A-9728-09D040A03F56}" type="slidenum">
              <a:rPr lang="es-ES" altLang="es-ES" smtClean="0"/>
              <a:pPr eaLnBrk="1" hangingPunct="1">
                <a:spcBef>
                  <a:spcPct val="0"/>
                </a:spcBef>
              </a:pPr>
              <a:t>11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86275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A7493225-B95B-4575-8CBF-E1F7BE38D212}" type="slidenum">
              <a:rPr lang="es-ES" altLang="es-ES" smtClean="0"/>
              <a:pPr eaLnBrk="1" hangingPunct="1"/>
              <a:t>28</a:t>
            </a:fld>
            <a:endParaRPr lang="es-E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52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3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935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19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22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16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1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856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42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04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44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573CC-4237-4BD3-80A2-D12DF6B4DAEE}" type="datetimeFigureOut">
              <a:rPr lang="es-ES" smtClean="0"/>
              <a:t>09/10/2018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59DB-1639-4EA0-9C07-3C7E3758F1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64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buffl@unileon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grisounav.wordpres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grupoturhis.wordpress.com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tools4learning.com/home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genciasinc.es/Noticias/Estos-son-los-influencers-espanoles-de-la-ciencia-en-Twitte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mediaeninvestigacion.com/formas-comunicar-ciencia-redes-sociales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igshare.com/articles/101_Innovations_in_Scholarly_Communication_the_Changing_Research_Workflow/128682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5310046" y="5293663"/>
            <a:ext cx="3600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/>
              <a:t>Leticia Barrionuevo</a:t>
            </a:r>
          </a:p>
          <a:p>
            <a:pPr algn="r"/>
            <a:r>
              <a:rPr lang="es-ES" dirty="0" smtClean="0"/>
              <a:t>Biblioteca Universidad de León</a:t>
            </a:r>
          </a:p>
          <a:p>
            <a:pPr algn="r"/>
            <a:r>
              <a:rPr lang="es-ES" dirty="0" smtClean="0">
                <a:hlinkClick r:id="rId2"/>
              </a:rPr>
              <a:t>buffl@unileon.es</a:t>
            </a:r>
            <a:endParaRPr lang="es-ES" dirty="0" smtClean="0"/>
          </a:p>
          <a:p>
            <a:pPr algn="r"/>
            <a:r>
              <a:rPr lang="es-ES" dirty="0" smtClean="0"/>
              <a:t>Ext.1004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179512" y="2276872"/>
            <a:ext cx="86212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/>
              <a:t>¿Tienes interés en difundir los resultados de tu investigación a través de los medios sociales? </a:t>
            </a:r>
            <a:endParaRPr lang="es-ES" sz="5400" dirty="0"/>
          </a:p>
        </p:txBody>
      </p:sp>
      <p:pic>
        <p:nvPicPr>
          <p:cNvPr id="9" name="Picture 4" descr="C:\Users\Usuario\Desktop\Logo bt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71" y="290832"/>
            <a:ext cx="2722178" cy="198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4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4 CuadroTexto"/>
          <p:cNvSpPr txBox="1">
            <a:spLocks noChangeArrowheads="1"/>
          </p:cNvSpPr>
          <p:nvPr/>
        </p:nvSpPr>
        <p:spPr bwMode="auto">
          <a:xfrm>
            <a:off x="2730698" y="1967707"/>
            <a:ext cx="587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</p:txBody>
      </p:sp>
      <p:sp>
        <p:nvSpPr>
          <p:cNvPr id="40965" name="1 CuadroTexto"/>
          <p:cNvSpPr txBox="1">
            <a:spLocks noChangeArrowheads="1"/>
          </p:cNvSpPr>
          <p:nvPr/>
        </p:nvSpPr>
        <p:spPr bwMode="auto">
          <a:xfrm>
            <a:off x="827088" y="3860800"/>
            <a:ext cx="640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3653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2268538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89893" y="2570163"/>
            <a:ext cx="77773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E9E5E0"/>
                </a:solidFill>
                <a:latin typeface="Abril Fatface"/>
                <a:hlinkClick r:id="rId5"/>
              </a:rPr>
              <a:t>TURHIS. Blog del grupo de investigación en Historia del Turismo</a:t>
            </a:r>
            <a:endParaRPr lang="es-ES" sz="2800" dirty="0">
              <a:solidFill>
                <a:srgbClr val="444444"/>
              </a:solidFill>
              <a:latin typeface="Abril Fatface"/>
            </a:endParaRP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10" name="Picture 2" descr="Princip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976793"/>
            <a:ext cx="4472956" cy="11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27088" y="5521325"/>
            <a:ext cx="7705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FFFFFF"/>
                </a:solidFill>
                <a:latin typeface="Trajan Pro"/>
                <a:hlinkClick r:id="rId7"/>
              </a:rPr>
              <a:t>Blog del Grupo de Investigación Siglo de Oro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2728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4 CuadroTexto"/>
          <p:cNvSpPr txBox="1">
            <a:spLocks noChangeArrowheads="1"/>
          </p:cNvSpPr>
          <p:nvPr/>
        </p:nvSpPr>
        <p:spPr bwMode="auto">
          <a:xfrm>
            <a:off x="2730698" y="1967707"/>
            <a:ext cx="587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</p:txBody>
      </p:sp>
      <p:sp>
        <p:nvSpPr>
          <p:cNvPr id="40965" name="1 CuadroTexto"/>
          <p:cNvSpPr txBox="1">
            <a:spLocks noChangeArrowheads="1"/>
          </p:cNvSpPr>
          <p:nvPr/>
        </p:nvSpPr>
        <p:spPr bwMode="auto">
          <a:xfrm>
            <a:off x="827088" y="3860800"/>
            <a:ext cx="640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2268538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Resultado de imagen de word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4765"/>
            <a:ext cx="1764680" cy="17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rupoinvestigacionideco.files.wordpress.com/2013/02/cropped-copy-cabecera-blo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0" y="2290763"/>
            <a:ext cx="750083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51162"/>
            <a:ext cx="5073564" cy="169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r="1708" b="11806"/>
          <a:stretch/>
        </p:blipFill>
        <p:spPr bwMode="auto">
          <a:xfrm>
            <a:off x="195535" y="2363465"/>
            <a:ext cx="8777361" cy="395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Resultado de imagen de wi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7514"/>
            <a:ext cx="5544616" cy="19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41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esultado de imagen de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Resultado de imagen de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Resultado de imagen de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0" descr="Resultado de imagen de wikipedi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2" descr="Resultado de imagen de wikipe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4" y="2492896"/>
            <a:ext cx="3143137" cy="385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2" t="20215" r="41973" b="27084"/>
          <a:stretch/>
        </p:blipFill>
        <p:spPr bwMode="auto">
          <a:xfrm>
            <a:off x="3995936" y="968044"/>
            <a:ext cx="4807237" cy="538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esultado de imagen de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Resultado de imagen de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Resultado de imagen de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0" descr="Resultado de imagen de wikipedi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2" descr="Resultado de imagen de wikipe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26463" r="11195" b="36352"/>
          <a:stretch/>
        </p:blipFill>
        <p:spPr bwMode="auto">
          <a:xfrm>
            <a:off x="3186113" y="0"/>
            <a:ext cx="4724401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9" t="30035" r="36628" b="25521"/>
          <a:stretch/>
        </p:blipFill>
        <p:spPr bwMode="auto">
          <a:xfrm>
            <a:off x="2883039" y="1988840"/>
            <a:ext cx="5027475" cy="467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9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esultado de imagen de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Resultado de imagen de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Resultado de imagen de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0" descr="Resultado de imagen de wikipedi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2" descr="Resultado de imagen de wikipe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r="1909" b="14421"/>
          <a:stretch/>
        </p:blipFill>
        <p:spPr bwMode="auto">
          <a:xfrm>
            <a:off x="3563888" y="741859"/>
            <a:ext cx="4808547" cy="164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9" t="47048" r="34773" b="18801"/>
          <a:stretch/>
        </p:blipFill>
        <p:spPr bwMode="auto">
          <a:xfrm>
            <a:off x="858071" y="3717653"/>
            <a:ext cx="8099769" cy="286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68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esultado de imagen de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Resultado de imagen de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Resultado de imagen de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0" descr="Resultado de imagen de wikipedi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2" descr="Resultado de imagen de wikipe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8" name="Picture 2" descr="Resultado de imagen de youtube ed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5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esultado de imagen de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Resultado de imagen de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Resultado de imagen de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0" descr="Resultado de imagen de wikipedi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2" descr="Resultado de imagen de wikipe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Picture 2" descr="Resultado de imagen de pinter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9826"/>
            <a:ext cx="2631421" cy="175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t="19586" r="2024" b="7140"/>
          <a:stretch/>
        </p:blipFill>
        <p:spPr>
          <a:xfrm>
            <a:off x="307975" y="2758561"/>
            <a:ext cx="8586954" cy="36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Resultado de imagen de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Resultado de imagen de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Resultado de imagen de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8" descr="Resultado de imagen de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AutoShape 10" descr="Resultado de imagen de wikipedi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" name="AutoShape 12" descr="Resultado de imagen de wikipe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146" name="Picture 2" descr="https://www.scoop.it/resources/img/homepage/logo-scoopit-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2737"/>
            <a:ext cx="437808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t="9618" r="1990" b="6535"/>
          <a:stretch/>
        </p:blipFill>
        <p:spPr>
          <a:xfrm>
            <a:off x="612774" y="2581273"/>
            <a:ext cx="8351713" cy="401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9" t="32487" r="25511" b="33756"/>
          <a:stretch/>
        </p:blipFill>
        <p:spPr bwMode="auto">
          <a:xfrm>
            <a:off x="395536" y="2780928"/>
            <a:ext cx="5832648" cy="17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915816" y="692696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Redes sociales científicas</a:t>
            </a:r>
            <a:endParaRPr lang="es-ES" sz="4400" b="1" dirty="0"/>
          </a:p>
        </p:txBody>
      </p:sp>
      <p:pic>
        <p:nvPicPr>
          <p:cNvPr id="7170" name="Picture 2" descr="Resultado de imagen de academia.ed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0" y="5229200"/>
            <a:ext cx="7453336" cy="92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477120" y="526881"/>
            <a:ext cx="6480720" cy="1446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El modelo </a:t>
            </a:r>
            <a:r>
              <a:rPr lang="es-ES" sz="4400" b="1" dirty="0" smtClean="0"/>
              <a:t>tradicional</a:t>
            </a:r>
            <a:r>
              <a:rPr lang="es-ES" sz="4400" dirty="0" smtClean="0"/>
              <a:t> de comunicación científica</a:t>
            </a:r>
            <a:endParaRPr lang="es-ES" sz="4400" dirty="0"/>
          </a:p>
        </p:txBody>
      </p:sp>
      <p:pic>
        <p:nvPicPr>
          <p:cNvPr id="6154" name="Picture 10" descr="Resultado de imagen de revista cientifica dibuj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2"/>
          <a:stretch/>
        </p:blipFill>
        <p:spPr bwMode="auto">
          <a:xfrm>
            <a:off x="395536" y="2547143"/>
            <a:ext cx="2880320" cy="16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sultado de imagen de libro dibuj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48" y="2338660"/>
            <a:ext cx="2094880" cy="20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96" y="4433540"/>
            <a:ext cx="2942332" cy="208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4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2.mirror.co.uk/incoming/article676858.ece/alternates/s2197/Topic%20-%20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5" y="3175"/>
            <a:ext cx="197961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23900" y="188913"/>
            <a:ext cx="6473825" cy="2524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3200" b="1" dirty="0"/>
              <a:t>Red social </a:t>
            </a:r>
            <a:r>
              <a:rPr lang="es-ES" dirty="0"/>
              <a:t>que permite a los usuarios:</a:t>
            </a:r>
          </a:p>
          <a:p>
            <a:pPr>
              <a:defRPr/>
            </a:pPr>
            <a:endParaRPr lang="es-ES" dirty="0"/>
          </a:p>
          <a:p>
            <a:pPr marL="285750" indent="-285750">
              <a:buFontTx/>
              <a:buChar char="-"/>
              <a:defRPr/>
            </a:pPr>
            <a:r>
              <a:rPr lang="es-ES" dirty="0"/>
              <a:t>Crear contenidos</a:t>
            </a:r>
          </a:p>
          <a:p>
            <a:pPr marL="285750" indent="-285750">
              <a:buFontTx/>
              <a:buChar char="-"/>
              <a:defRPr/>
            </a:pPr>
            <a:r>
              <a:rPr lang="es-ES" dirty="0"/>
              <a:t>Interactuar</a:t>
            </a:r>
          </a:p>
          <a:p>
            <a:pPr marL="285750" indent="-285750">
              <a:buFontTx/>
              <a:buChar char="-"/>
              <a:defRPr/>
            </a:pPr>
            <a:r>
              <a:rPr lang="es-ES" dirty="0"/>
              <a:t>Crear comunidades sobre intereses similares</a:t>
            </a:r>
          </a:p>
          <a:p>
            <a:pPr marL="285750" indent="-285750">
              <a:buFontTx/>
              <a:buChar char="-"/>
              <a:defRPr/>
            </a:pPr>
            <a:r>
              <a:rPr lang="es-ES" dirty="0"/>
              <a:t>Multiplican la capacidad y rapidez de comunicación personal y profesional y las posibilidades de recepción de información entre personas.</a:t>
            </a:r>
          </a:p>
        </p:txBody>
      </p:sp>
      <p:sp>
        <p:nvSpPr>
          <p:cNvPr id="41988" name="3 CuadroTexto"/>
          <p:cNvSpPr txBox="1">
            <a:spLocks noChangeArrowheads="1"/>
          </p:cNvSpPr>
          <p:nvPr/>
        </p:nvSpPr>
        <p:spPr bwMode="auto">
          <a:xfrm>
            <a:off x="395288" y="2924175"/>
            <a:ext cx="8424862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400"/>
              <a:t>Las </a:t>
            </a:r>
            <a:r>
              <a:rPr lang="es-ES" altLang="es-ES" sz="4400" b="1"/>
              <a:t>PÁGINAS DE FACEBOOK </a:t>
            </a:r>
            <a:r>
              <a:rPr lang="es-ES" altLang="es-ES" sz="4400"/>
              <a:t>son elegidas por los investigadores para promocionar y dar visibilidad a su actividad y trabajos</a:t>
            </a:r>
          </a:p>
        </p:txBody>
      </p:sp>
    </p:spTree>
    <p:extLst>
      <p:ext uri="{BB962C8B-B14F-4D97-AF65-F5344CB8AC3E}">
        <p14:creationId xmlns:p14="http://schemas.microsoft.com/office/powerpoint/2010/main" val="346126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2 CuadroTexto"/>
          <p:cNvSpPr txBox="1">
            <a:spLocks noChangeArrowheads="1"/>
          </p:cNvSpPr>
          <p:nvPr/>
        </p:nvSpPr>
        <p:spPr bwMode="auto">
          <a:xfrm>
            <a:off x="179388" y="1484784"/>
            <a:ext cx="8497068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•• </a:t>
            </a:r>
            <a:r>
              <a:rPr lang="es-ES" altLang="es-ES" sz="2000" b="1" dirty="0"/>
              <a:t>Libros electrónicos </a:t>
            </a:r>
            <a:r>
              <a:rPr lang="es-ES" altLang="es-ES" sz="2000" dirty="0"/>
              <a:t>(15 026 miembros)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https://www.facebook.com/groups/universoebook/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•• </a:t>
            </a:r>
            <a:r>
              <a:rPr lang="es-ES" altLang="es-ES" sz="2000" b="1" dirty="0"/>
              <a:t>Software libre para bibliotecas </a:t>
            </a:r>
            <a:r>
              <a:rPr lang="es-ES" altLang="es-ES" sz="2000" dirty="0"/>
              <a:t>(5 710 miembros)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https://www.facebook.com/groups/softwarefree/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•• </a:t>
            </a:r>
            <a:r>
              <a:rPr lang="es-ES" altLang="es-ES" sz="2000" b="1" dirty="0" err="1"/>
              <a:t>alfin</a:t>
            </a:r>
            <a:r>
              <a:rPr lang="es-ES" altLang="es-ES" sz="2000" b="1" dirty="0"/>
              <a:t>: Alfabetización Informacional </a:t>
            </a:r>
            <a:r>
              <a:rPr lang="es-ES" altLang="es-ES" sz="2000" dirty="0"/>
              <a:t>(3 292 miembros)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https://www.facebook.com/groups/347127501985354/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•• </a:t>
            </a:r>
            <a:r>
              <a:rPr lang="es-ES" altLang="es-ES" sz="2000" b="1" dirty="0"/>
              <a:t>Evaluación de la Investigación Científica </a:t>
            </a:r>
            <a:r>
              <a:rPr lang="es-ES" altLang="es-ES" sz="2000" dirty="0"/>
              <a:t>(768 miembros)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https://www.facebook.com/groups/351683134853230/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•• </a:t>
            </a:r>
            <a:r>
              <a:rPr lang="es-ES" altLang="es-ES" sz="2000" b="1" dirty="0"/>
              <a:t>Empleo en Biblioteconomía y Documentación </a:t>
            </a:r>
            <a:r>
              <a:rPr lang="es-ES" altLang="es-ES" sz="2000" dirty="0"/>
              <a:t>(2 469 miembros)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https://www.facebook.com/groups/Empleobyd/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•• </a:t>
            </a:r>
            <a:r>
              <a:rPr lang="es-ES" altLang="es-ES" sz="2000" b="1" dirty="0"/>
              <a:t>Somos 2.0 – Bibliotecas 2.0 </a:t>
            </a:r>
            <a:r>
              <a:rPr lang="es-ES" altLang="es-ES" sz="2000" dirty="0"/>
              <a:t>(1 974 miembros)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 smtClean="0"/>
              <a:t>•• </a:t>
            </a:r>
            <a:r>
              <a:rPr lang="es-ES" altLang="es-ES" sz="2000" b="1" dirty="0"/>
              <a:t>Libros que recomendarías a un amigo mientras tomas un café </a:t>
            </a:r>
            <a:r>
              <a:rPr lang="es-ES" altLang="es-ES" sz="2000" dirty="0"/>
              <a:t>(lectura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/>
              <a:t>social) (10 151 miembros)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 dirty="0"/>
          </a:p>
        </p:txBody>
      </p:sp>
      <p:sp>
        <p:nvSpPr>
          <p:cNvPr id="45059" name="4 CuadroTexto"/>
          <p:cNvSpPr txBox="1">
            <a:spLocks noChangeArrowheads="1"/>
          </p:cNvSpPr>
          <p:nvPr/>
        </p:nvSpPr>
        <p:spPr bwMode="auto">
          <a:xfrm>
            <a:off x="107950" y="354013"/>
            <a:ext cx="6875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b="1"/>
              <a:t>Algunos Grupos profesionales 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-11113"/>
            <a:ext cx="1974850" cy="131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1 CuadroTexto"/>
          <p:cNvSpPr txBox="1">
            <a:spLocks noChangeArrowheads="1"/>
          </p:cNvSpPr>
          <p:nvPr/>
        </p:nvSpPr>
        <p:spPr bwMode="auto">
          <a:xfrm>
            <a:off x="454208" y="5949280"/>
            <a:ext cx="7991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/>
              <a:t>Y MÁS EJEMPLOS…</a:t>
            </a:r>
          </a:p>
        </p:txBody>
      </p:sp>
    </p:spTree>
    <p:extLst>
      <p:ext uri="{BB962C8B-B14F-4D97-AF65-F5344CB8AC3E}">
        <p14:creationId xmlns:p14="http://schemas.microsoft.com/office/powerpoint/2010/main" val="25210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0"/>
            <a:ext cx="22256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6 CuadroTexto"/>
          <p:cNvSpPr txBox="1">
            <a:spLocks noChangeArrowheads="1"/>
          </p:cNvSpPr>
          <p:nvPr/>
        </p:nvSpPr>
        <p:spPr bwMode="auto">
          <a:xfrm>
            <a:off x="163512" y="128588"/>
            <a:ext cx="6738937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b="1" dirty="0"/>
              <a:t>Servicio de </a:t>
            </a:r>
            <a:r>
              <a:rPr lang="es-ES" altLang="es-ES" b="1" dirty="0" err="1"/>
              <a:t>microblogging</a:t>
            </a:r>
            <a:r>
              <a:rPr lang="es-ES" altLang="es-ES" b="1" dirty="0"/>
              <a:t> </a:t>
            </a:r>
            <a:r>
              <a:rPr lang="es-ES" altLang="es-ES" sz="1800" b="1" dirty="0"/>
              <a:t>(</a:t>
            </a:r>
            <a:r>
              <a:rPr lang="es-ES" altLang="es-ES" sz="1800" dirty="0"/>
              <a:t>publicación de mensajes cortos vía web), de fácil uso y a día de hoy es muy utilizado en los medios de comunicación, campañas de elecciones, relaciones de empresas con sus clientes, actuación ciudadana, etc.</a:t>
            </a:r>
          </a:p>
        </p:txBody>
      </p:sp>
      <p:sp>
        <p:nvSpPr>
          <p:cNvPr id="43012" name="3 CuadroTexto"/>
          <p:cNvSpPr txBox="1">
            <a:spLocks noChangeArrowheads="1"/>
          </p:cNvSpPr>
          <p:nvPr/>
        </p:nvSpPr>
        <p:spPr bwMode="auto">
          <a:xfrm>
            <a:off x="163512" y="1772816"/>
            <a:ext cx="842486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/>
              <a:t>Las </a:t>
            </a:r>
            <a:r>
              <a:rPr lang="es-ES" altLang="es-ES" sz="4400" b="1" dirty="0"/>
              <a:t>CUENTAS DE TWITTER </a:t>
            </a:r>
            <a:r>
              <a:rPr lang="es-ES" altLang="es-ES" sz="4400" dirty="0"/>
              <a:t>son elegidas por los investigadores para promocionar y dar visibilidad a su actividad y </a:t>
            </a:r>
            <a:r>
              <a:rPr lang="es-ES" altLang="es-ES" sz="4400" dirty="0" smtClean="0"/>
              <a:t>trabajos. Twitter </a:t>
            </a:r>
            <a:r>
              <a:rPr lang="es-ES" altLang="es-ES" sz="4400" dirty="0" smtClean="0"/>
              <a:t>es una de las herramientas </a:t>
            </a:r>
            <a:r>
              <a:rPr lang="es-ES" altLang="es-ES" sz="4400" dirty="0" smtClean="0"/>
              <a:t>más </a:t>
            </a:r>
            <a:r>
              <a:rPr lang="es-ES" altLang="es-ES" sz="4400" dirty="0" smtClean="0"/>
              <a:t>utilizadas </a:t>
            </a:r>
            <a:r>
              <a:rPr lang="es-ES" altLang="es-ES" sz="4400" dirty="0" smtClean="0"/>
              <a:t>en enseñanza (</a:t>
            </a:r>
            <a:r>
              <a:rPr lang="es-ES" altLang="es-ES" sz="4400" dirty="0" smtClean="0">
                <a:hlinkClick r:id="rId3"/>
              </a:rPr>
              <a:t>Top 100 Tools </a:t>
            </a:r>
            <a:r>
              <a:rPr lang="es-ES" altLang="es-ES" sz="4400" dirty="0" err="1" smtClean="0">
                <a:hlinkClick r:id="rId3"/>
              </a:rPr>
              <a:t>for</a:t>
            </a:r>
            <a:r>
              <a:rPr lang="es-ES" altLang="es-ES" sz="4400" dirty="0" smtClean="0">
                <a:hlinkClick r:id="rId3"/>
              </a:rPr>
              <a:t> </a:t>
            </a:r>
            <a:r>
              <a:rPr lang="es-ES" altLang="es-ES" sz="4400" dirty="0" err="1" smtClean="0">
                <a:hlinkClick r:id="rId3"/>
              </a:rPr>
              <a:t>Learning</a:t>
            </a:r>
            <a:r>
              <a:rPr lang="es-ES" altLang="es-ES" sz="4400" dirty="0" smtClean="0">
                <a:hlinkClick r:id="rId3"/>
              </a:rPr>
              <a:t>, </a:t>
            </a:r>
            <a:r>
              <a:rPr lang="es-ES" altLang="es-ES" sz="4400" dirty="0" smtClean="0">
                <a:hlinkClick r:id="rId3"/>
              </a:rPr>
              <a:t>2018</a:t>
            </a:r>
            <a:r>
              <a:rPr lang="es-ES" altLang="es-ES" sz="4400" dirty="0" smtClean="0"/>
              <a:t>)</a:t>
            </a:r>
            <a:endParaRPr lang="es-ES" altLang="es-ES" sz="4400" dirty="0"/>
          </a:p>
        </p:txBody>
      </p:sp>
    </p:spTree>
    <p:extLst>
      <p:ext uri="{BB962C8B-B14F-4D97-AF65-F5344CB8AC3E}">
        <p14:creationId xmlns:p14="http://schemas.microsoft.com/office/powerpoint/2010/main" val="17432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0"/>
            <a:ext cx="22256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9449" t="47417" r="38970" b="39983"/>
          <a:stretch/>
        </p:blipFill>
        <p:spPr>
          <a:xfrm>
            <a:off x="107505" y="1844824"/>
            <a:ext cx="8640960" cy="11873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9513" y="3717176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>
                <a:hlinkClick r:id="rId4"/>
              </a:rPr>
              <a:t>https://</a:t>
            </a:r>
            <a:r>
              <a:rPr lang="es-ES" sz="3600" dirty="0" smtClean="0">
                <a:hlinkClick r:id="rId4"/>
              </a:rPr>
              <a:t>www.agenciasinc.es/Noticias/Estos-son-los-influencers-espanoles-de-la-ciencia-en-Twitter</a:t>
            </a:r>
            <a:endParaRPr lang="es-ES" sz="3600" dirty="0" smtClean="0"/>
          </a:p>
          <a:p>
            <a:pPr algn="ctr"/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8657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17659" r="1276" b="6250"/>
          <a:stretch/>
        </p:blipFill>
        <p:spPr bwMode="auto">
          <a:xfrm>
            <a:off x="107504" y="267804"/>
            <a:ext cx="6696744" cy="295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-252536" y="5589240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/>
              <a:t>#</a:t>
            </a:r>
            <a:r>
              <a:rPr lang="es-ES" sz="4400" b="1" dirty="0" err="1" smtClean="0"/>
              <a:t>ErasmusPlus</a:t>
            </a:r>
            <a:r>
              <a:rPr lang="es-ES" sz="4400" b="1" dirty="0"/>
              <a:t> </a:t>
            </a:r>
            <a:r>
              <a:rPr lang="es-ES" sz="4400" b="1" dirty="0" smtClean="0"/>
              <a:t>#Horizonte2020</a:t>
            </a:r>
            <a:r>
              <a:rPr lang="es-ES" sz="4400" b="1" dirty="0" smtClean="0"/>
              <a:t> </a:t>
            </a:r>
            <a:endParaRPr lang="es-ES" sz="4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9053" r="1745" b="6391"/>
          <a:stretch/>
        </p:blipFill>
        <p:spPr>
          <a:xfrm>
            <a:off x="2339751" y="2348880"/>
            <a:ext cx="6410770" cy="2736304"/>
          </a:xfrm>
          <a:prstGeom prst="rect">
            <a:avLst/>
          </a:prstGeom>
        </p:spPr>
      </p:pic>
      <p:pic>
        <p:nvPicPr>
          <p:cNvPr id="5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0"/>
            <a:ext cx="22256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54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n de para finalizar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6264696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2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172" t="24521" r="49138" b="67816"/>
          <a:stretch/>
        </p:blipFill>
        <p:spPr>
          <a:xfrm>
            <a:off x="755576" y="1556792"/>
            <a:ext cx="7632848" cy="72008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55576" y="3105835"/>
            <a:ext cx="7200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hlinkClick r:id="rId3"/>
              </a:rPr>
              <a:t>https://socialmediaeninvestigacion.com/formas-comunicar-ciencia-redes-sociales</a:t>
            </a:r>
            <a:r>
              <a:rPr lang="es-ES" sz="2800" dirty="0" smtClean="0">
                <a:hlinkClick r:id="rId3"/>
              </a:rPr>
              <a:t>/</a:t>
            </a:r>
            <a:endParaRPr lang="es-ES" sz="2800" dirty="0" smtClean="0"/>
          </a:p>
          <a:p>
            <a:pPr algn="ctr"/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5975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de calendario november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128793" cy="534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32856"/>
            <a:ext cx="693410" cy="2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693410" cy="2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6952"/>
            <a:ext cx="693410" cy="2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693410" cy="2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65728"/>
            <a:ext cx="693410" cy="2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.site-seeker.com/wp-content/uploads/twit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70" y="2263179"/>
            <a:ext cx="693410" cy="26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85" y="2947279"/>
            <a:ext cx="539552" cy="35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290" y="4531455"/>
            <a:ext cx="539552" cy="35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70" y="3127274"/>
            <a:ext cx="539552" cy="35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22" y="3792670"/>
            <a:ext cx="539552" cy="35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7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55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774700"/>
            <a:ext cx="5499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1 CuadroTexto"/>
          <p:cNvSpPr txBox="1">
            <a:spLocks noChangeArrowheads="1"/>
          </p:cNvSpPr>
          <p:nvPr/>
        </p:nvSpPr>
        <p:spPr bwMode="auto">
          <a:xfrm>
            <a:off x="827088" y="3860800"/>
            <a:ext cx="640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38917" name="2 CuadroTexto"/>
          <p:cNvSpPr txBox="1">
            <a:spLocks noChangeArrowheads="1"/>
          </p:cNvSpPr>
          <p:nvPr/>
        </p:nvSpPr>
        <p:spPr bwMode="auto">
          <a:xfrm>
            <a:off x="293688" y="3500438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s-ES" altLang="es-ES" sz="2400"/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180138"/>
            <a:ext cx="1920875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6 CuadroTexto"/>
          <p:cNvSpPr txBox="1">
            <a:spLocks noChangeArrowheads="1"/>
          </p:cNvSpPr>
          <p:nvPr/>
        </p:nvSpPr>
        <p:spPr bwMode="auto">
          <a:xfrm>
            <a:off x="2339975" y="6454775"/>
            <a:ext cx="680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s-ES" altLang="es-ES" sz="2000" b="1"/>
              <a:t>Las fotos utilizadas han sido extraídas de Google Imágenes</a:t>
            </a:r>
          </a:p>
        </p:txBody>
      </p:sp>
    </p:spTree>
    <p:extLst>
      <p:ext uri="{BB962C8B-B14F-4D97-AF65-F5344CB8AC3E}">
        <p14:creationId xmlns:p14="http://schemas.microsoft.com/office/powerpoint/2010/main" val="37664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477120" y="526881"/>
            <a:ext cx="6480720" cy="1446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El modelo </a:t>
            </a:r>
            <a:r>
              <a:rPr lang="es-ES" sz="4400" b="1" dirty="0" smtClean="0"/>
              <a:t>tradicional</a:t>
            </a:r>
            <a:r>
              <a:rPr lang="es-ES" sz="4400" dirty="0" smtClean="0"/>
              <a:t> de comunicación científica</a:t>
            </a:r>
            <a:endParaRPr lang="es-ES" sz="4400" dirty="0"/>
          </a:p>
        </p:txBody>
      </p:sp>
      <p:pic>
        <p:nvPicPr>
          <p:cNvPr id="10242" name="Picture 2" descr="Resultado de imagen de sentado sillon con el ma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4"/>
          <a:stretch/>
        </p:blipFill>
        <p:spPr bwMode="auto">
          <a:xfrm>
            <a:off x="2287960" y="3573016"/>
            <a:ext cx="5040560" cy="26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4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477120" y="526881"/>
            <a:ext cx="6480720" cy="144655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El modelo </a:t>
            </a:r>
            <a:r>
              <a:rPr lang="es-ES" sz="4400" b="1" dirty="0" smtClean="0"/>
              <a:t>tradicional</a:t>
            </a:r>
            <a:r>
              <a:rPr lang="es-ES" sz="4400" dirty="0" smtClean="0"/>
              <a:t> de comunicación científica</a:t>
            </a:r>
            <a:endParaRPr lang="es-ES" sz="4400" dirty="0"/>
          </a:p>
        </p:txBody>
      </p:sp>
      <p:pic>
        <p:nvPicPr>
          <p:cNvPr id="9218" name="Picture 2" descr="Resultado de imagen de sco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1" y="2568092"/>
            <a:ext cx="1936071" cy="136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de web of scienc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8"/>
          <a:stretch/>
        </p:blipFill>
        <p:spPr bwMode="auto">
          <a:xfrm>
            <a:off x="3197200" y="2568092"/>
            <a:ext cx="2520280" cy="156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Resultado de imagen de elsev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10" descr="Resultado de imagen de elsevi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12" descr="Resultado de imagen de elsevie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7932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5" descr="Resultado de imagen de ebsc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25144"/>
            <a:ext cx="5514548" cy="154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36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74888" y="188327"/>
            <a:ext cx="6682952" cy="212365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El </a:t>
            </a:r>
            <a:r>
              <a:rPr lang="es-ES" sz="4400" b="1" dirty="0" smtClean="0"/>
              <a:t>nuevo</a:t>
            </a:r>
            <a:r>
              <a:rPr lang="es-ES" sz="4400" dirty="0" smtClean="0"/>
              <a:t> modelo de comunicación científica. Comunicación </a:t>
            </a:r>
            <a:r>
              <a:rPr lang="es-ES" sz="4400" b="1" dirty="0" smtClean="0"/>
              <a:t>2.0</a:t>
            </a:r>
            <a:endParaRPr lang="es-ES" sz="4400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43749" r="21913" b="14410"/>
          <a:stretch/>
        </p:blipFill>
        <p:spPr bwMode="auto">
          <a:xfrm>
            <a:off x="0" y="4005064"/>
            <a:ext cx="3577332" cy="187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 descr="Resultado de imagen de m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9182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09" y="3951191"/>
            <a:ext cx="2722178" cy="198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551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774700"/>
            <a:ext cx="54991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4 CuadroTexto"/>
          <p:cNvSpPr txBox="1">
            <a:spLocks noChangeArrowheads="1"/>
          </p:cNvSpPr>
          <p:nvPr/>
        </p:nvSpPr>
        <p:spPr bwMode="auto">
          <a:xfrm>
            <a:off x="2916238" y="2195513"/>
            <a:ext cx="587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</p:txBody>
      </p:sp>
      <p:sp>
        <p:nvSpPr>
          <p:cNvPr id="37893" name="1 CuadroTexto"/>
          <p:cNvSpPr txBox="1">
            <a:spLocks noChangeArrowheads="1"/>
          </p:cNvSpPr>
          <p:nvPr/>
        </p:nvSpPr>
        <p:spPr bwMode="auto">
          <a:xfrm>
            <a:off x="827088" y="3860800"/>
            <a:ext cx="640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7894" name="2 CuadroTexto"/>
          <p:cNvSpPr txBox="1">
            <a:spLocks noChangeArrowheads="1"/>
          </p:cNvSpPr>
          <p:nvPr/>
        </p:nvSpPr>
        <p:spPr bwMode="auto">
          <a:xfrm>
            <a:off x="293688" y="3500438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37895" name="Picture 12" descr="http://blogs-images.forbes.com/insider/files/2014/11/social_media_strategy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5888"/>
            <a:ext cx="2268538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623731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hlinkClick r:id="rId3"/>
              </a:rPr>
              <a:t>101 </a:t>
            </a:r>
            <a:r>
              <a:rPr lang="es-ES" sz="2800" b="1" dirty="0" err="1" smtClean="0">
                <a:hlinkClick r:id="rId3"/>
              </a:rPr>
              <a:t>Innovations</a:t>
            </a:r>
            <a:r>
              <a:rPr lang="es-ES" sz="2800" b="1" dirty="0" smtClean="0">
                <a:hlinkClick r:id="rId3"/>
              </a:rPr>
              <a:t> in </a:t>
            </a:r>
            <a:r>
              <a:rPr lang="es-ES" sz="2800" b="1" dirty="0" err="1" smtClean="0">
                <a:hlinkClick r:id="rId3"/>
              </a:rPr>
              <a:t>Scholarly</a:t>
            </a:r>
            <a:r>
              <a:rPr lang="es-ES" sz="2800" b="1" dirty="0" smtClean="0">
                <a:hlinkClick r:id="rId3"/>
              </a:rPr>
              <a:t> </a:t>
            </a:r>
            <a:r>
              <a:rPr lang="es-ES" sz="2800" b="1" dirty="0" err="1" smtClean="0">
                <a:hlinkClick r:id="rId3"/>
              </a:rPr>
              <a:t>Communication</a:t>
            </a:r>
            <a:endParaRPr lang="es-ES" sz="2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45486" r="18982" b="21875"/>
          <a:stretch/>
        </p:blipFill>
        <p:spPr bwMode="auto">
          <a:xfrm>
            <a:off x="2194397" y="764704"/>
            <a:ext cx="6760132" cy="525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5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4 CuadroTexto"/>
          <p:cNvSpPr txBox="1">
            <a:spLocks noChangeArrowheads="1"/>
          </p:cNvSpPr>
          <p:nvPr/>
        </p:nvSpPr>
        <p:spPr bwMode="auto">
          <a:xfrm>
            <a:off x="2916238" y="2195513"/>
            <a:ext cx="587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s-ES" altLang="es-ES" sz="1800"/>
          </a:p>
        </p:txBody>
      </p:sp>
      <p:sp>
        <p:nvSpPr>
          <p:cNvPr id="38917" name="1 CuadroTexto"/>
          <p:cNvSpPr txBox="1">
            <a:spLocks noChangeArrowheads="1"/>
          </p:cNvSpPr>
          <p:nvPr/>
        </p:nvSpPr>
        <p:spPr bwMode="auto">
          <a:xfrm>
            <a:off x="827088" y="3860800"/>
            <a:ext cx="6408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38918" name="2 CuadroTexto"/>
          <p:cNvSpPr txBox="1">
            <a:spLocks noChangeArrowheads="1"/>
          </p:cNvSpPr>
          <p:nvPr/>
        </p:nvSpPr>
        <p:spPr bwMode="auto">
          <a:xfrm>
            <a:off x="293688" y="3500438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8919" name="3 CuadroTexto"/>
          <p:cNvSpPr txBox="1">
            <a:spLocks noChangeArrowheads="1"/>
          </p:cNvSpPr>
          <p:nvPr/>
        </p:nvSpPr>
        <p:spPr bwMode="auto">
          <a:xfrm>
            <a:off x="2916238" y="2349500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-</a:t>
            </a:r>
          </a:p>
        </p:txBody>
      </p:sp>
      <p:pic>
        <p:nvPicPr>
          <p:cNvPr id="389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230438"/>
            <a:ext cx="7137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3653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2268538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9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2 CuadroTexto"/>
          <p:cNvSpPr txBox="1">
            <a:spLocks noChangeArrowheads="1"/>
          </p:cNvSpPr>
          <p:nvPr/>
        </p:nvSpPr>
        <p:spPr bwMode="auto">
          <a:xfrm>
            <a:off x="107950" y="223838"/>
            <a:ext cx="61198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800"/>
              <a:t>Empezaron siendo, hace 20 años, </a:t>
            </a:r>
            <a:r>
              <a:rPr lang="es-ES" altLang="es-ES" sz="2800" b="1"/>
              <a:t>diarios personales,  </a:t>
            </a:r>
            <a:r>
              <a:rPr lang="es-ES" altLang="es-ES" sz="1800"/>
              <a:t> hoy en día son útiles </a:t>
            </a:r>
            <a:r>
              <a:rPr lang="es-ES" altLang="es-ES" sz="2800" b="1"/>
              <a:t>herramientas de difusión </a:t>
            </a:r>
            <a:r>
              <a:rPr lang="es-ES" altLang="es-ES" sz="1800"/>
              <a:t>y </a:t>
            </a:r>
            <a:r>
              <a:rPr lang="es-ES" altLang="es-ES" sz="2800" b="1"/>
              <a:t>colaboración</a:t>
            </a:r>
            <a:r>
              <a:rPr lang="es-ES" altLang="es-ES" sz="1800"/>
              <a:t>.</a:t>
            </a:r>
          </a:p>
        </p:txBody>
      </p:sp>
      <p:sp>
        <p:nvSpPr>
          <p:cNvPr id="39939" name="3 CuadroTexto"/>
          <p:cNvSpPr txBox="1">
            <a:spLocks noChangeArrowheads="1"/>
          </p:cNvSpPr>
          <p:nvPr/>
        </p:nvSpPr>
        <p:spPr bwMode="auto">
          <a:xfrm>
            <a:off x="395288" y="1603375"/>
            <a:ext cx="81375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3600"/>
              <a:t>200 millones de blogs en el mundo. Cada día se crean 120.000 de blogs nuevos. </a:t>
            </a:r>
            <a:r>
              <a:rPr lang="es-ES" altLang="es-ES" sz="2400"/>
              <a:t>Pero muchos sin ningún tipo de actividad </a:t>
            </a:r>
            <a:endParaRPr lang="es-ES" altLang="es-ES" sz="3600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3413"/>
            <a:ext cx="2544763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4 CuadroTexto"/>
          <p:cNvSpPr txBox="1">
            <a:spLocks noChangeArrowheads="1"/>
          </p:cNvSpPr>
          <p:nvPr/>
        </p:nvSpPr>
        <p:spPr bwMode="auto">
          <a:xfrm>
            <a:off x="2544763" y="3429000"/>
            <a:ext cx="6491287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S" sz="2400"/>
              <a:t>Anunciar publicaciones.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S" sz="2400"/>
              <a:t>Adelantar información sobre futuros trabajos.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S" sz="2400"/>
              <a:t>Información y comentarios sobre participación en congresos.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S" sz="2400"/>
              <a:t>Reseñas sobre otras publicaciones relacionadas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S" sz="2400"/>
              <a:t>Publicar noticias importantes sobre el campo científico.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S" sz="2400"/>
              <a:t>Proyectos concedidos, etc.</a:t>
            </a: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560513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9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6258</TotalTime>
  <Words>430</Words>
  <Application>Microsoft Office PowerPoint</Application>
  <PresentationFormat>Presentación en pantalla (4:3)</PresentationFormat>
  <Paragraphs>56</Paragraphs>
  <Slides>28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Abril Fatface</vt:lpstr>
      <vt:lpstr>Arial</vt:lpstr>
      <vt:lpstr>Calibri</vt:lpstr>
      <vt:lpstr>Trajan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Leticia Barrionuevo</cp:lastModifiedBy>
  <cp:revision>675</cp:revision>
  <dcterms:created xsi:type="dcterms:W3CDTF">2014-09-25T12:55:39Z</dcterms:created>
  <dcterms:modified xsi:type="dcterms:W3CDTF">2018-10-09T22:15:20Z</dcterms:modified>
</cp:coreProperties>
</file>