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29"/>
  </p:notesMasterIdLst>
  <p:sldIdLst>
    <p:sldId id="256" r:id="rId2"/>
    <p:sldId id="257" r:id="rId3"/>
    <p:sldId id="261" r:id="rId4"/>
    <p:sldId id="279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72" y="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CEA33-0E2A-4B03-B23B-3EE7F4F5530B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4943F-93C8-4520-8AEF-40D32FEACF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98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10E2FF-47FC-422F-A1A5-1430B6FDDD41}" type="slidenum">
              <a:rPr lang="es-ES" altLang="es-ES" smtClean="0"/>
              <a:pPr eaLnBrk="1" hangingPunct="1">
                <a:spcBef>
                  <a:spcPct val="0"/>
                </a:spcBef>
              </a:pPr>
              <a:t>20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E0C534B-700F-40EC-A440-B6486A80ED4C}" type="slidenum">
              <a:rPr lang="es-ES" altLang="es-ES" smtClean="0"/>
              <a:pPr>
                <a:spcBef>
                  <a:spcPct val="0"/>
                </a:spcBef>
              </a:pPr>
              <a:t>27</a:t>
            </a:fld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FB93-7779-41F1-9D8F-2B25E1569FCC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EE98-5C0B-4A4B-B616-E104ECDC89FF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FB93-7779-41F1-9D8F-2B25E1569FCC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EE98-5C0B-4A4B-B616-E104ECDC89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FB93-7779-41F1-9D8F-2B25E1569FCC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EE98-5C0B-4A4B-B616-E104ECDC89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FB93-7779-41F1-9D8F-2B25E1569FCC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EE98-5C0B-4A4B-B616-E104ECDC89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FB93-7779-41F1-9D8F-2B25E1569FCC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EE98-5C0B-4A4B-B616-E104ECDC89FF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FB93-7779-41F1-9D8F-2B25E1569FCC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EE98-5C0B-4A4B-B616-E104ECDC89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FB93-7779-41F1-9D8F-2B25E1569FCC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EE98-5C0B-4A4B-B616-E104ECDC89F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FB93-7779-41F1-9D8F-2B25E1569FCC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EE98-5C0B-4A4B-B616-E104ECDC89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FB93-7779-41F1-9D8F-2B25E1569FCC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EE98-5C0B-4A4B-B616-E104ECDC89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FB93-7779-41F1-9D8F-2B25E1569FCC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EE98-5C0B-4A4B-B616-E104ECDC89FF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FB93-7779-41F1-9D8F-2B25E1569FCC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EE98-5C0B-4A4B-B616-E104ECDC89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93FB93-7779-41F1-9D8F-2B25E1569FCC}" type="datetimeFigureOut">
              <a:rPr lang="es-ES" smtClean="0"/>
              <a:t>22/02/2018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8F5EE98-5C0B-4A4B-B616-E104ECDC89F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smopolis.cccb.org/wp-content/uploads/Kosmopolis-2015_Carmenchu-Buganza_El-contrato-que-nunca-deber%C3%ADas-firmar.pdf" TargetMode="External"/><Relationship Id="rId5" Type="http://schemas.openxmlformats.org/officeDocument/2006/relationships/hyperlink" Target="http://biblioguias.unex.es/ld.php?content_id=25731762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" TargetMode="Externa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arch.creativecommons.org/" TargetMode="Externa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ositori.upf.edu/handle/10230/12403" TargetMode="External"/><Relationship Id="rId5" Type="http://schemas.openxmlformats.org/officeDocument/2006/relationships/hyperlink" Target="http://revistas.unileon.es/" TargetMode="Externa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dapestopenaccessinitiative.org/boai-10-translations/spanis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biun.org/propiedadintelectual/Paginas/default.aspx" TargetMode="External"/><Relationship Id="rId4" Type="http://schemas.openxmlformats.org/officeDocument/2006/relationships/hyperlink" Target="http://biblioguias.unex.es/c.php?g=572083&amp;p=394458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boe.es/buscar/doc.php?id=BOE-A-1996-8930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eur-lex.europa.eu/legal-content/ES/TXT/?uri=CELEX:32001L0029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-lex.europa.eu/legal-content/ES/TXT/?uri=CELEX:52016PC059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848600" cy="1927225"/>
          </a:xfrm>
        </p:spPr>
        <p:txBody>
          <a:bodyPr/>
          <a:lstStyle/>
          <a:p>
            <a:pPr algn="ctr"/>
            <a:r>
              <a:rPr lang="es-ES" sz="4400" b="1" cap="none" dirty="0" smtClean="0"/>
              <a:t>Herramientas digitales para Humanidades</a:t>
            </a:r>
            <a:r>
              <a:rPr lang="es-ES" sz="4400" b="1" dirty="0"/>
              <a:t/>
            </a:r>
            <a:br>
              <a:rPr lang="es-ES" sz="4400" b="1" dirty="0"/>
            </a:br>
            <a:endParaRPr lang="es-ES" sz="4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508104" y="2420888"/>
            <a:ext cx="3384376" cy="720080"/>
          </a:xfrm>
        </p:spPr>
        <p:txBody>
          <a:bodyPr>
            <a:normAutofit/>
          </a:bodyPr>
          <a:lstStyle/>
          <a:p>
            <a:r>
              <a:rPr lang="es-ES" sz="2000" b="1" dirty="0"/>
              <a:t>21 y 22 de febrero de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661248"/>
            <a:ext cx="3254622" cy="104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57" y="1844824"/>
            <a:ext cx="3907947" cy="146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1168658" cy="8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71800" y="3861048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4"/>
                </a:solidFill>
              </a:rPr>
              <a:t>Teresa </a:t>
            </a:r>
            <a:r>
              <a:rPr lang="es-ES" sz="2000" b="1" dirty="0" err="1">
                <a:solidFill>
                  <a:schemeClr val="accent4"/>
                </a:solidFill>
              </a:rPr>
              <a:t>Burón</a:t>
            </a:r>
            <a:r>
              <a:rPr lang="es-ES" sz="2000" b="1" dirty="0">
                <a:solidFill>
                  <a:schemeClr val="accent4"/>
                </a:solidFill>
              </a:rPr>
              <a:t> Álvarez</a:t>
            </a:r>
          </a:p>
          <a:p>
            <a:r>
              <a:rPr lang="es-ES" sz="2000" b="1" dirty="0" smtClean="0">
                <a:solidFill>
                  <a:schemeClr val="accent4"/>
                </a:solidFill>
              </a:rPr>
              <a:t>Andrés </a:t>
            </a:r>
            <a:r>
              <a:rPr lang="es-ES" sz="2000" b="1" dirty="0">
                <a:solidFill>
                  <a:schemeClr val="accent4"/>
                </a:solidFill>
              </a:rPr>
              <a:t>Fernández </a:t>
            </a:r>
            <a:r>
              <a:rPr lang="es-ES" sz="2000" b="1" dirty="0" smtClean="0">
                <a:solidFill>
                  <a:schemeClr val="accent4"/>
                </a:solidFill>
              </a:rPr>
              <a:t>Ramos</a:t>
            </a:r>
            <a:br>
              <a:rPr lang="es-ES" sz="2000" b="1" dirty="0" smtClean="0">
                <a:solidFill>
                  <a:schemeClr val="accent4"/>
                </a:solidFill>
              </a:rPr>
            </a:br>
            <a:r>
              <a:rPr lang="es-ES" sz="2000" b="1" dirty="0" smtClean="0">
                <a:solidFill>
                  <a:schemeClr val="accent4"/>
                </a:solidFill>
              </a:rPr>
              <a:t>Mª </a:t>
            </a:r>
            <a:r>
              <a:rPr lang="es-ES" sz="2000" b="1" dirty="0">
                <a:solidFill>
                  <a:schemeClr val="accent4"/>
                </a:solidFill>
              </a:rPr>
              <a:t>Luisa </a:t>
            </a:r>
            <a:r>
              <a:rPr lang="es-ES" sz="2000" b="1" dirty="0" err="1">
                <a:solidFill>
                  <a:schemeClr val="accent4"/>
                </a:solidFill>
              </a:rPr>
              <a:t>Alvite</a:t>
            </a:r>
            <a:r>
              <a:rPr lang="es-ES" sz="2000" b="1" dirty="0">
                <a:solidFill>
                  <a:schemeClr val="accent4"/>
                </a:solidFill>
              </a:rPr>
              <a:t> Díez</a:t>
            </a:r>
          </a:p>
          <a:p>
            <a:r>
              <a:rPr lang="es-ES" sz="2000" b="1" dirty="0" smtClean="0">
                <a:solidFill>
                  <a:schemeClr val="accent4"/>
                </a:solidFill>
              </a:rPr>
              <a:t>Leticia </a:t>
            </a:r>
            <a:r>
              <a:rPr lang="es-ES" sz="2000" b="1" dirty="0">
                <a:solidFill>
                  <a:schemeClr val="accent4"/>
                </a:solidFill>
              </a:rPr>
              <a:t>Barrionuevo 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94164" y="6552226"/>
            <a:ext cx="1662430" cy="1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>
              <a:lnSpc>
                <a:spcPts val="1120"/>
              </a:lnSpc>
              <a:spcAft>
                <a:spcPts val="0"/>
              </a:spcAft>
            </a:pPr>
            <a:r>
              <a:rPr lang="en-US" sz="1000" b="1" spc="-5" dirty="0">
                <a:effectLst/>
                <a:latin typeface="Arial"/>
                <a:ea typeface="Arial"/>
                <a:cs typeface="Times New Roman"/>
              </a:rPr>
              <a:t>ES</a:t>
            </a:r>
            <a:r>
              <a:rPr lang="en-US" sz="1000" b="1" spc="15" dirty="0">
                <a:effectLst/>
                <a:latin typeface="Arial"/>
                <a:ea typeface="Arial"/>
                <a:cs typeface="Times New Roman"/>
              </a:rPr>
              <a:t>C</a:t>
            </a:r>
            <a:r>
              <a:rPr lang="en-US" sz="1000" b="1" dirty="0">
                <a:effectLst/>
                <a:latin typeface="Arial"/>
                <a:ea typeface="Arial"/>
                <a:cs typeface="Times New Roman"/>
              </a:rPr>
              <a:t>U</a:t>
            </a:r>
            <a:r>
              <a:rPr lang="en-US" sz="1000" b="1" spc="-5" dirty="0">
                <a:effectLst/>
                <a:latin typeface="Arial"/>
                <a:ea typeface="Arial"/>
                <a:cs typeface="Times New Roman"/>
              </a:rPr>
              <a:t>E</a:t>
            </a:r>
            <a:r>
              <a:rPr lang="en-US" sz="1000" b="1" spc="25" dirty="0">
                <a:effectLst/>
                <a:latin typeface="Arial"/>
                <a:ea typeface="Arial"/>
                <a:cs typeface="Times New Roman"/>
              </a:rPr>
              <a:t>L</a:t>
            </a:r>
            <a:r>
              <a:rPr lang="en-US" sz="1000" b="1" dirty="0">
                <a:effectLst/>
                <a:latin typeface="Arial"/>
                <a:ea typeface="Arial"/>
                <a:cs typeface="Times New Roman"/>
              </a:rPr>
              <a:t>A</a:t>
            </a:r>
            <a:r>
              <a:rPr lang="en-US" sz="1000" b="1" spc="-65" dirty="0"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1000" b="1" dirty="0">
                <a:effectLst/>
                <a:latin typeface="Arial"/>
                <a:ea typeface="Arial"/>
                <a:cs typeface="Times New Roman"/>
              </a:rPr>
              <a:t>DE</a:t>
            </a:r>
            <a:r>
              <a:rPr lang="en-US" sz="1000" b="1" spc="-20" dirty="0"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n-US" sz="1000" b="1" spc="5" dirty="0">
                <a:effectLst/>
                <a:latin typeface="Arial"/>
                <a:ea typeface="Arial"/>
                <a:cs typeface="Times New Roman"/>
              </a:rPr>
              <a:t>FO</a:t>
            </a:r>
            <a:r>
              <a:rPr lang="en-US" sz="1000" b="1" dirty="0">
                <a:effectLst/>
                <a:latin typeface="Arial"/>
                <a:ea typeface="Arial"/>
                <a:cs typeface="Times New Roman"/>
              </a:rPr>
              <a:t>R</a:t>
            </a:r>
            <a:r>
              <a:rPr lang="en-US" sz="1000" b="1" spc="35" dirty="0">
                <a:effectLst/>
                <a:latin typeface="Arial"/>
                <a:ea typeface="Arial"/>
                <a:cs typeface="Times New Roman"/>
              </a:rPr>
              <a:t>M</a:t>
            </a:r>
            <a:r>
              <a:rPr lang="en-US" sz="1000" b="1" spc="-25" dirty="0">
                <a:effectLst/>
                <a:latin typeface="Arial"/>
                <a:ea typeface="Arial"/>
                <a:cs typeface="Times New Roman"/>
              </a:rPr>
              <a:t>A</a:t>
            </a:r>
            <a:r>
              <a:rPr lang="en-US" sz="1000" b="1" dirty="0">
                <a:effectLst/>
                <a:latin typeface="Arial"/>
                <a:ea typeface="Arial"/>
                <a:cs typeface="Times New Roman"/>
              </a:rPr>
              <a:t>CI</a:t>
            </a:r>
            <a:r>
              <a:rPr lang="en-US" sz="1000" b="1" spc="15" dirty="0">
                <a:effectLst/>
                <a:latin typeface="Arial"/>
                <a:ea typeface="Arial"/>
                <a:cs typeface="Times New Roman"/>
              </a:rPr>
              <a:t>Ó</a:t>
            </a:r>
            <a:r>
              <a:rPr lang="en-US" sz="1000" b="1" dirty="0">
                <a:effectLst/>
                <a:latin typeface="Arial"/>
                <a:ea typeface="Arial"/>
                <a:cs typeface="Times New Roman"/>
              </a:rPr>
              <a:t>N</a:t>
            </a:r>
            <a:endParaRPr lang="es-ES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79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43656" y="3429000"/>
            <a:ext cx="85488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El </a:t>
            </a:r>
            <a:r>
              <a:rPr lang="es-ES" sz="4000" b="1" dirty="0" smtClean="0"/>
              <a:t>autor</a:t>
            </a:r>
          </a:p>
          <a:p>
            <a:endParaRPr lang="es-ES" sz="4000" dirty="0"/>
          </a:p>
          <a:p>
            <a:r>
              <a:rPr lang="es-ES" sz="4000" dirty="0" smtClean="0"/>
              <a:t>A través de una </a:t>
            </a:r>
            <a:r>
              <a:rPr lang="es-ES" sz="4000" b="1" dirty="0" smtClean="0"/>
              <a:t>editoria</a:t>
            </a:r>
            <a:r>
              <a:rPr lang="es-ES" sz="4000" dirty="0" smtClean="0"/>
              <a:t>l. </a:t>
            </a:r>
            <a:r>
              <a:rPr lang="es-ES" sz="3200" dirty="0" smtClean="0"/>
              <a:t>Transmisión de los derechos de explotación</a:t>
            </a:r>
            <a:endParaRPr lang="es-ES" sz="4000" dirty="0"/>
          </a:p>
        </p:txBody>
      </p:sp>
      <p:pic>
        <p:nvPicPr>
          <p:cNvPr id="3078" name="Picture 6" descr="Resultado de imagen de dibujo altavo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39"/>
          <a:stretch/>
        </p:blipFill>
        <p:spPr bwMode="auto">
          <a:xfrm>
            <a:off x="469954" y="674068"/>
            <a:ext cx="215541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sultado de imagen de dibujo altavo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43039"/>
          <a:stretch/>
        </p:blipFill>
        <p:spPr bwMode="auto">
          <a:xfrm>
            <a:off x="2987824" y="764704"/>
            <a:ext cx="120595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de dibujo altavo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43039"/>
          <a:stretch/>
        </p:blipFill>
        <p:spPr bwMode="auto">
          <a:xfrm>
            <a:off x="4931317" y="899613"/>
            <a:ext cx="120595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de dibujo altavo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43039"/>
          <a:stretch/>
        </p:blipFill>
        <p:spPr bwMode="auto">
          <a:xfrm>
            <a:off x="6876256" y="934735"/>
            <a:ext cx="120595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0" name="Picture 4" descr="Resultado de imagen de contr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" y="764704"/>
            <a:ext cx="3446512" cy="344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493652" y="902910"/>
            <a:ext cx="54557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Cesión </a:t>
            </a:r>
            <a:r>
              <a:rPr lang="es-ES" sz="2800" dirty="0" smtClean="0">
                <a:solidFill>
                  <a:srgbClr val="FF0000"/>
                </a:solidFill>
              </a:rPr>
              <a:t>en exclusiva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 smtClean="0"/>
              <a:t>Cesión </a:t>
            </a:r>
            <a:r>
              <a:rPr lang="es-ES" sz="2800" dirty="0" smtClean="0">
                <a:solidFill>
                  <a:srgbClr val="FF0000"/>
                </a:solidFill>
              </a:rPr>
              <a:t>no exclusiva</a:t>
            </a:r>
          </a:p>
          <a:p>
            <a:endParaRPr lang="es-ES" sz="2800" dirty="0"/>
          </a:p>
          <a:p>
            <a:pPr algn="ctr"/>
            <a:r>
              <a:rPr lang="es-ES" sz="4400" dirty="0" smtClean="0"/>
              <a:t>¿Somos conscientes de </a:t>
            </a:r>
            <a:r>
              <a:rPr lang="es-ES" sz="4400" dirty="0" err="1" smtClean="0"/>
              <a:t>ésto</a:t>
            </a:r>
            <a:r>
              <a:rPr lang="es-ES" sz="4400" dirty="0" smtClean="0"/>
              <a:t>?</a:t>
            </a:r>
            <a:endParaRPr lang="es-ES" sz="4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-180528" y="4763286"/>
            <a:ext cx="912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Contrato de publicación con las editoriales. </a:t>
            </a:r>
            <a:r>
              <a:rPr lang="es-ES" sz="2000" dirty="0" smtClean="0">
                <a:hlinkClick r:id="rId5"/>
              </a:rPr>
              <a:t>Modelo</a:t>
            </a:r>
            <a:endParaRPr lang="es-ES" sz="2000" dirty="0"/>
          </a:p>
        </p:txBody>
      </p:sp>
      <p:sp>
        <p:nvSpPr>
          <p:cNvPr id="2" name="1 Rectángulo"/>
          <p:cNvSpPr/>
          <p:nvPr/>
        </p:nvSpPr>
        <p:spPr>
          <a:xfrm>
            <a:off x="155575" y="5314729"/>
            <a:ext cx="8988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err="1"/>
              <a:t>Carmenchu</a:t>
            </a:r>
            <a:r>
              <a:rPr lang="es-ES" sz="2000" dirty="0"/>
              <a:t> </a:t>
            </a:r>
            <a:r>
              <a:rPr lang="es-ES" sz="2000" dirty="0" err="1"/>
              <a:t>Buganza</a:t>
            </a:r>
            <a:r>
              <a:rPr lang="es-ES" sz="2000" dirty="0"/>
              <a:t>, “</a:t>
            </a:r>
            <a:r>
              <a:rPr lang="es-ES" sz="2000" dirty="0" err="1">
                <a:hlinkClick r:id="rId6"/>
              </a:rPr>
              <a:t>Kosmópolis</a:t>
            </a:r>
            <a:r>
              <a:rPr lang="es-ES" sz="2000" dirty="0">
                <a:hlinkClick r:id="rId6"/>
              </a:rPr>
              <a:t> 15: El contrato que nunca deberías firmar</a:t>
            </a:r>
            <a:r>
              <a:rPr lang="es-ES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767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Resultado de imagen de dominio publ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98" y="508571"/>
            <a:ext cx="5420077" cy="124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07729" y="2276872"/>
            <a:ext cx="83529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70 años </a:t>
            </a:r>
            <a:r>
              <a:rPr lang="es-ES" sz="2400" dirty="0" smtClean="0"/>
              <a:t>desde la muerte del autor</a:t>
            </a:r>
          </a:p>
          <a:p>
            <a:r>
              <a:rPr lang="es-ES" sz="2400" b="1" dirty="0" smtClean="0"/>
              <a:t>80 años </a:t>
            </a:r>
            <a:r>
              <a:rPr lang="es-ES" sz="2400" dirty="0" smtClean="0"/>
              <a:t>desde la muerte del autor </a:t>
            </a:r>
            <a:r>
              <a:rPr lang="es-ES" sz="2400" b="1" dirty="0" smtClean="0"/>
              <a:t>fallecido antes de 1987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EXPIRAN LOS DERECHOS DE EXPLOTACIÓN</a:t>
            </a:r>
          </a:p>
          <a:p>
            <a:endParaRPr lang="es-ES" sz="2400" dirty="0"/>
          </a:p>
          <a:p>
            <a:r>
              <a:rPr lang="es-ES" sz="2400" dirty="0" smtClean="0"/>
              <a:t>Las obras se pueden reproducir, transformar, distribuir o comunicar, públicamente, </a:t>
            </a:r>
            <a:r>
              <a:rPr lang="es-ES" sz="2400" b="1" dirty="0" smtClean="0"/>
              <a:t>sin necesidad de autorización o límite</a:t>
            </a:r>
            <a:r>
              <a:rPr lang="es-ES" sz="2400" dirty="0" smtClean="0"/>
              <a:t>. </a:t>
            </a:r>
          </a:p>
          <a:p>
            <a:endParaRPr lang="es-ES" sz="2400" dirty="0"/>
          </a:p>
          <a:p>
            <a:r>
              <a:rPr lang="es-ES" sz="2400" dirty="0" smtClean="0"/>
              <a:t>El autor mantiene los derechos de </a:t>
            </a:r>
            <a:r>
              <a:rPr lang="es-ES" sz="2400" b="1" dirty="0" smtClean="0"/>
              <a:t>integridad y atribución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17571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Resultado de imagen de cite sourc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44494" r="6722" b="12015"/>
          <a:stretch/>
        </p:blipFill>
        <p:spPr bwMode="auto">
          <a:xfrm>
            <a:off x="1112982" y="548681"/>
            <a:ext cx="6481521" cy="120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1" t="39261" r="21204" b="18680"/>
          <a:stretch/>
        </p:blipFill>
        <p:spPr bwMode="auto">
          <a:xfrm>
            <a:off x="372306" y="2348880"/>
            <a:ext cx="7962872" cy="365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716016" y="600484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DERECHO DE CITA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1854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Picture 2" descr="Resultado de imagen de licencias creative comm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7"/>
          <a:stretch/>
        </p:blipFill>
        <p:spPr bwMode="auto">
          <a:xfrm>
            <a:off x="0" y="392112"/>
            <a:ext cx="3810000" cy="114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1049" y="1988840"/>
            <a:ext cx="84488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err="1"/>
              <a:t>Creative</a:t>
            </a:r>
            <a:r>
              <a:rPr lang="es-ES" sz="2800" dirty="0"/>
              <a:t> </a:t>
            </a:r>
            <a:r>
              <a:rPr lang="es-ES" sz="2800" dirty="0" err="1"/>
              <a:t>Commons</a:t>
            </a:r>
            <a:r>
              <a:rPr lang="es-ES" sz="2800" dirty="0"/>
              <a:t> es una organización sin ánimo de </a:t>
            </a:r>
            <a:r>
              <a:rPr lang="es-ES" sz="2800" dirty="0" smtClean="0"/>
              <a:t>lucro que ofrece </a:t>
            </a:r>
            <a:r>
              <a:rPr lang="es-ES" sz="2800" dirty="0"/>
              <a:t>modelos de </a:t>
            </a:r>
            <a:r>
              <a:rPr lang="es-ES" sz="2800" b="1" dirty="0"/>
              <a:t>licencias </a:t>
            </a:r>
            <a:r>
              <a:rPr lang="es-ES" sz="2800" b="1" dirty="0" smtClean="0"/>
              <a:t>libres </a:t>
            </a:r>
            <a:r>
              <a:rPr lang="es-ES" sz="2800" dirty="0"/>
              <a:t>que </a:t>
            </a:r>
            <a:r>
              <a:rPr lang="es-ES" sz="2800" dirty="0" smtClean="0"/>
              <a:t>permiten, </a:t>
            </a:r>
            <a:r>
              <a:rPr lang="es-ES" sz="2800" dirty="0"/>
              <a:t>a los </a:t>
            </a:r>
            <a:r>
              <a:rPr lang="es-ES" sz="2800" dirty="0" smtClean="0"/>
              <a:t>autores, depositar </a:t>
            </a:r>
            <a:r>
              <a:rPr lang="es-ES" sz="2800" dirty="0"/>
              <a:t>su obre de forma libre en Internet, limitando los </a:t>
            </a:r>
            <a:r>
              <a:rPr lang="es-ES" sz="2800" dirty="0" smtClean="0"/>
              <a:t>usos, eligiendo </a:t>
            </a:r>
            <a:r>
              <a:rPr lang="es-ES" sz="2800" dirty="0"/>
              <a:t>las condiciones de acceso y protección de </a:t>
            </a:r>
            <a:r>
              <a:rPr lang="es-ES" sz="2800" dirty="0" smtClean="0"/>
              <a:t>la misma. Las licencias </a:t>
            </a:r>
            <a:r>
              <a:rPr lang="es-ES" sz="2800" dirty="0" err="1" smtClean="0"/>
              <a:t>Creative</a:t>
            </a:r>
            <a:r>
              <a:rPr lang="es-ES" sz="2800" dirty="0" smtClean="0"/>
              <a:t> </a:t>
            </a:r>
            <a:r>
              <a:rPr lang="es-ES" sz="2800" dirty="0" err="1" smtClean="0"/>
              <a:t>Commons</a:t>
            </a:r>
            <a:r>
              <a:rPr lang="es-ES" sz="2800" dirty="0" smtClean="0"/>
              <a:t>, nacen para compartir y reutilizar las obras de creación bajo ciertas condiciones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4894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Picture 2" descr="Resultado de imagen de licencias creative comm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7"/>
          <a:stretch/>
        </p:blipFill>
        <p:spPr bwMode="auto">
          <a:xfrm>
            <a:off x="0" y="392112"/>
            <a:ext cx="3810000" cy="114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04847" y="4253460"/>
            <a:ext cx="936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hlinkClick r:id="rId5"/>
              </a:rPr>
              <a:t>https://creativecommons.org/licenses</a:t>
            </a:r>
            <a:r>
              <a:rPr lang="es-ES" sz="3600" dirty="0"/>
              <a:t>/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04847" y="2931797"/>
            <a:ext cx="6120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Tipos de licencias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22010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Picture 2" descr="Resultado de imagen de licencias creative comm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7"/>
          <a:stretch/>
        </p:blipFill>
        <p:spPr bwMode="auto">
          <a:xfrm>
            <a:off x="0" y="392112"/>
            <a:ext cx="3810000" cy="114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04847" y="4253460"/>
            <a:ext cx="936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hlinkClick r:id="rId5"/>
              </a:rPr>
              <a:t>https://search.creativecommons.org</a:t>
            </a:r>
            <a:r>
              <a:rPr lang="es-ES" sz="3600" dirty="0" smtClean="0">
                <a:hlinkClick r:id="rId5"/>
              </a:rPr>
              <a:t>/</a:t>
            </a:r>
            <a:r>
              <a:rPr lang="es-ES" sz="3600" dirty="0" smtClean="0"/>
              <a:t> </a:t>
            </a:r>
            <a:endParaRPr lang="es-ES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04847" y="2931797"/>
            <a:ext cx="6120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Buscador 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30257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Picture 2" descr="Resultado de imagen de licencias creative comm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7"/>
          <a:stretch/>
        </p:blipFill>
        <p:spPr bwMode="auto">
          <a:xfrm>
            <a:off x="0" y="392112"/>
            <a:ext cx="3810000" cy="114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5575" y="4253460"/>
            <a:ext cx="96103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hlinkClick r:id="rId5"/>
              </a:rPr>
              <a:t>http://</a:t>
            </a:r>
            <a:r>
              <a:rPr lang="es-ES" sz="3200" dirty="0" smtClean="0">
                <a:hlinkClick r:id="rId5"/>
              </a:rPr>
              <a:t>revistas.unileon.es</a:t>
            </a:r>
            <a:endParaRPr lang="es-ES" sz="3200" dirty="0" smtClean="0"/>
          </a:p>
          <a:p>
            <a:endParaRPr lang="es-ES" sz="3200" dirty="0"/>
          </a:p>
          <a:p>
            <a:r>
              <a:rPr lang="es-ES" sz="3200" dirty="0">
                <a:hlinkClick r:id="rId6"/>
              </a:rPr>
              <a:t>https://</a:t>
            </a:r>
            <a:r>
              <a:rPr lang="es-ES" sz="3200" dirty="0" smtClean="0">
                <a:hlinkClick r:id="rId6"/>
              </a:rPr>
              <a:t>repositori.upf.edu/handle/10230/12403</a:t>
            </a:r>
            <a:r>
              <a:rPr lang="es-ES" sz="3200" dirty="0" smtClean="0"/>
              <a:t> </a:t>
            </a:r>
          </a:p>
          <a:p>
            <a:endParaRPr lang="es-ES" sz="2400" dirty="0"/>
          </a:p>
          <a:p>
            <a:r>
              <a:rPr lang="es-ES" sz="2400" dirty="0" smtClean="0"/>
              <a:t> </a:t>
            </a:r>
          </a:p>
          <a:p>
            <a:r>
              <a:rPr lang="es-ES" sz="3200" dirty="0" smtClean="0"/>
              <a:t>  </a:t>
            </a:r>
            <a:endParaRPr lang="es-ES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04847" y="2931797"/>
            <a:ext cx="6120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Otros ejemplos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33859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de acceso abier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5"/>
          <a:stretch/>
        </p:blipFill>
        <p:spPr bwMode="auto">
          <a:xfrm>
            <a:off x="755576" y="1628800"/>
            <a:ext cx="7920880" cy="345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46597" y="76470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Budapest Open Access </a:t>
            </a:r>
            <a:r>
              <a:rPr lang="en-US" dirty="0" err="1"/>
              <a:t>Iniciative</a:t>
            </a:r>
            <a:r>
              <a:rPr lang="en-US" dirty="0"/>
              <a:t> (2002)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www.budapestopenaccessinitiative.org/boai-10-translations/spanish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326543" y="1988840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Por "</a:t>
            </a:r>
            <a:r>
              <a:rPr lang="es-ES" sz="2000" b="1" dirty="0"/>
              <a:t>acceso abierto</a:t>
            </a:r>
            <a:r>
              <a:rPr lang="es-ES" sz="2000" dirty="0"/>
              <a:t>" [a la literatura científica revisada por pares], nos referimos a su disponibilidad gratuita en la Internet pública, que permite a cualquier usuario leer, descargar, copiar, distribuir, imprimir, buscar o añadir un enlace al texto completo de esos artículos, rastrearlos para su indización, incorporarlos como datos en un software, o utilizarlos para cualquier otro propósito que sea legal, sin barreras financieras, legales o técnicas, aparte de las que son inseparables del acceso mismo a la Internet. La única limitación en cuanto a reproducción y distribución, y el único papel del copyright (los derechos patrimoniales) en este ámbito, debería ser la de dar a los autores el control sobre la integridad de sus trabajos y el derecho a ser adecuadamente reconocidos y citados.</a:t>
            </a:r>
          </a:p>
        </p:txBody>
      </p:sp>
    </p:spTree>
    <p:extLst>
      <p:ext uri="{BB962C8B-B14F-4D97-AF65-F5344CB8AC3E}">
        <p14:creationId xmlns:p14="http://schemas.microsoft.com/office/powerpoint/2010/main" val="119715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propiedad intelectual y derechos de au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3" t="13119" b="27575"/>
          <a:stretch/>
        </p:blipFill>
        <p:spPr bwMode="auto">
          <a:xfrm>
            <a:off x="923977" y="908720"/>
            <a:ext cx="6959723" cy="197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derechos de au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t="7590" r="24545" b="19912"/>
          <a:stretch/>
        </p:blipFill>
        <p:spPr bwMode="auto">
          <a:xfrm>
            <a:off x="3275856" y="3732323"/>
            <a:ext cx="4327443" cy="18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774700"/>
            <a:ext cx="5499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0975"/>
            <a:ext cx="2105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464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2 CuadroTexto"/>
          <p:cNvSpPr txBox="1">
            <a:spLocks noChangeArrowheads="1"/>
          </p:cNvSpPr>
          <p:nvPr/>
        </p:nvSpPr>
        <p:spPr bwMode="auto">
          <a:xfrm>
            <a:off x="107950" y="2195513"/>
            <a:ext cx="40322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/>
              <a:t>Publicar en revistas que están en abierto</a:t>
            </a:r>
            <a:r>
              <a:rPr lang="es-ES" altLang="es-ES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0729" name="3 CuadroTexto"/>
          <p:cNvSpPr txBox="1">
            <a:spLocks noChangeArrowheads="1"/>
          </p:cNvSpPr>
          <p:nvPr/>
        </p:nvSpPr>
        <p:spPr bwMode="auto">
          <a:xfrm>
            <a:off x="250825" y="549275"/>
            <a:ext cx="403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800" b="1"/>
              <a:t>RUTA DORADA</a:t>
            </a:r>
          </a:p>
        </p:txBody>
      </p:sp>
      <p:sp>
        <p:nvSpPr>
          <p:cNvPr id="30730" name="10 CuadroTexto"/>
          <p:cNvSpPr txBox="1">
            <a:spLocks noChangeArrowheads="1"/>
          </p:cNvSpPr>
          <p:nvPr/>
        </p:nvSpPr>
        <p:spPr bwMode="auto">
          <a:xfrm>
            <a:off x="4787900" y="692150"/>
            <a:ext cx="410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0731" name="11 CuadroTexto"/>
          <p:cNvSpPr txBox="1">
            <a:spLocks noChangeArrowheads="1"/>
          </p:cNvSpPr>
          <p:nvPr/>
        </p:nvSpPr>
        <p:spPr bwMode="auto">
          <a:xfrm>
            <a:off x="4643438" y="549275"/>
            <a:ext cx="4410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 b="1"/>
              <a:t>RUTA VERDE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0732" name="12 CuadroTexto"/>
          <p:cNvSpPr txBox="1">
            <a:spLocks noChangeArrowheads="1"/>
          </p:cNvSpPr>
          <p:nvPr/>
        </p:nvSpPr>
        <p:spPr bwMode="auto">
          <a:xfrm>
            <a:off x="4787900" y="2254250"/>
            <a:ext cx="4002088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 </a:t>
            </a:r>
            <a:r>
              <a:rPr lang="es-ES" altLang="es-ES" sz="4800"/>
              <a:t>Auto archivar documentos en repositorios de acceso abierto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  <p:extLst>
      <p:ext uri="{BB962C8B-B14F-4D97-AF65-F5344CB8AC3E}">
        <p14:creationId xmlns:p14="http://schemas.microsoft.com/office/powerpoint/2010/main" val="23893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08"/>
            <a:ext cx="9144000" cy="66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08"/>
            <a:ext cx="9144000" cy="660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t="23980" r="19710" b="15753"/>
          <a:stretch/>
        </p:blipFill>
        <p:spPr bwMode="auto">
          <a:xfrm>
            <a:off x="413692" y="1196752"/>
            <a:ext cx="8224240" cy="476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11560" y="62068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Políticas de autoarchivo de editoriales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2548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11560" y="62068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Políticas de autoarchivo de editoriales</a:t>
            </a:r>
            <a:endParaRPr lang="es-E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71347" cy="451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de profe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2" y="764704"/>
            <a:ext cx="2890442" cy="330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92884" y="3501008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/>
              <a:t>Derechos de autor y docencia</a:t>
            </a:r>
            <a:endParaRPr lang="es-ES" sz="5400" b="1" dirty="0"/>
          </a:p>
        </p:txBody>
      </p:sp>
    </p:spTree>
    <p:extLst>
      <p:ext uri="{BB962C8B-B14F-4D97-AF65-F5344CB8AC3E}">
        <p14:creationId xmlns:p14="http://schemas.microsoft.com/office/powerpoint/2010/main" val="22787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72349" y="2923203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hlinkClick r:id="rId4"/>
              </a:rPr>
              <a:t>http://</a:t>
            </a:r>
            <a:r>
              <a:rPr lang="es-ES" sz="2400" dirty="0" smtClean="0">
                <a:hlinkClick r:id="rId4"/>
              </a:rPr>
              <a:t>biblioguias.unex.es/c.php?g=572083&amp;p=3944583</a:t>
            </a:r>
            <a:endParaRPr lang="es-ES" sz="24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548680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RECURSOS</a:t>
            </a:r>
            <a:endParaRPr lang="es-ES" sz="4400" b="1" dirty="0"/>
          </a:p>
        </p:txBody>
      </p:sp>
      <p:sp>
        <p:nvSpPr>
          <p:cNvPr id="4" name="3 Rectángulo"/>
          <p:cNvSpPr/>
          <p:nvPr/>
        </p:nvSpPr>
        <p:spPr>
          <a:xfrm>
            <a:off x="395536" y="2262720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sz="2400" dirty="0" smtClean="0"/>
              <a:t>Biblioteca </a:t>
            </a:r>
            <a:r>
              <a:rPr lang="es-ES" sz="2400" dirty="0"/>
              <a:t>de la Universidad de </a:t>
            </a:r>
            <a:r>
              <a:rPr lang="es-ES" sz="2400" dirty="0" smtClean="0"/>
              <a:t>Extremadura. </a:t>
            </a:r>
            <a:r>
              <a:rPr lang="es-ES" sz="2400" b="1" dirty="0" smtClean="0"/>
              <a:t>Guía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39330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Propiedad intelectual (REBIUN)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493085" y="429309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hlinkClick r:id="rId5"/>
              </a:rPr>
              <a:t>http://</a:t>
            </a:r>
            <a:r>
              <a:rPr lang="es-ES" sz="2000" dirty="0" smtClean="0">
                <a:hlinkClick r:id="rId5"/>
              </a:rPr>
              <a:t>www.rebiun.org/propiedadintelectual/Paginas/default.aspx</a:t>
            </a:r>
            <a:endParaRPr lang="es-ES" sz="2000" dirty="0" smtClean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7400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774700"/>
            <a:ext cx="5499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8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72709" name="2 CuadroTexto"/>
          <p:cNvSpPr txBox="1">
            <a:spLocks noChangeArrowheads="1"/>
          </p:cNvSpPr>
          <p:nvPr/>
        </p:nvSpPr>
        <p:spPr bwMode="auto">
          <a:xfrm>
            <a:off x="293688" y="3500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727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180138"/>
            <a:ext cx="192087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2" name="6 CuadroTexto"/>
          <p:cNvSpPr txBox="1">
            <a:spLocks noChangeArrowheads="1"/>
          </p:cNvSpPr>
          <p:nvPr/>
        </p:nvSpPr>
        <p:spPr bwMode="auto">
          <a:xfrm>
            <a:off x="-12700" y="115888"/>
            <a:ext cx="87614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>
                <a:solidFill>
                  <a:schemeClr val="bg1"/>
                </a:solidFill>
              </a:rPr>
              <a:t>Las fotos utilizadas han sido extraídas de Google Imágenes</a:t>
            </a:r>
          </a:p>
        </p:txBody>
      </p:sp>
    </p:spTree>
    <p:extLst>
      <p:ext uri="{BB962C8B-B14F-4D97-AF65-F5344CB8AC3E}">
        <p14:creationId xmlns:p14="http://schemas.microsoft.com/office/powerpoint/2010/main" val="5697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sultado de imagen de biblioteca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924"/>
            <a:ext cx="5826002" cy="456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92080" y="3573016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err="1" smtClean="0"/>
              <a:t>basic</a:t>
            </a:r>
            <a:endParaRPr lang="es-ES" sz="9600" dirty="0"/>
          </a:p>
        </p:txBody>
      </p:sp>
    </p:spTree>
    <p:extLst>
      <p:ext uri="{BB962C8B-B14F-4D97-AF65-F5344CB8AC3E}">
        <p14:creationId xmlns:p14="http://schemas.microsoft.com/office/powerpoint/2010/main" val="263254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investigad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" y="548680"/>
            <a:ext cx="42957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profes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46" y="2708920"/>
            <a:ext cx="2890442" cy="330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3" y="427112"/>
            <a:ext cx="2657800" cy="148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40454" r="17730" b="19306"/>
          <a:stretch/>
        </p:blipFill>
        <p:spPr bwMode="auto">
          <a:xfrm>
            <a:off x="300624" y="2060848"/>
            <a:ext cx="851769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0" t="31297" r="58953" b="54752"/>
          <a:stretch/>
        </p:blipFill>
        <p:spPr bwMode="auto">
          <a:xfrm>
            <a:off x="5724128" y="432297"/>
            <a:ext cx="2699126" cy="162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5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3" y="427112"/>
            <a:ext cx="2657800" cy="148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50669" r="28181" b="9869"/>
          <a:stretch/>
        </p:blipFill>
        <p:spPr bwMode="auto">
          <a:xfrm>
            <a:off x="47490" y="2348880"/>
            <a:ext cx="8948880" cy="356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21618" r="74603" b="67937"/>
          <a:stretch/>
        </p:blipFill>
        <p:spPr bwMode="auto">
          <a:xfrm>
            <a:off x="5027503" y="789251"/>
            <a:ext cx="3692753" cy="96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8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3" y="427112"/>
            <a:ext cx="2657800" cy="148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21618" r="74603" b="67937"/>
          <a:stretch/>
        </p:blipFill>
        <p:spPr bwMode="auto">
          <a:xfrm>
            <a:off x="5027503" y="789251"/>
            <a:ext cx="3692753" cy="96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47088" r="25967" b="18151"/>
          <a:stretch/>
        </p:blipFill>
        <p:spPr bwMode="auto">
          <a:xfrm>
            <a:off x="235912" y="2420889"/>
            <a:ext cx="871296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61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" y="2420888"/>
            <a:ext cx="3815071" cy="21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593971" y="695966"/>
            <a:ext cx="49685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¿qué </a:t>
            </a:r>
            <a:r>
              <a:rPr lang="es-ES" sz="2800" dirty="0"/>
              <a:t>es </a:t>
            </a:r>
            <a:r>
              <a:rPr lang="es-ES" sz="2800" dirty="0" smtClean="0"/>
              <a:t>protegible?</a:t>
            </a:r>
          </a:p>
          <a:p>
            <a:pPr algn="ctr"/>
            <a:endParaRPr lang="es-ES" sz="2800" dirty="0" smtClean="0"/>
          </a:p>
          <a:p>
            <a:pPr algn="ctr"/>
            <a:endParaRPr lang="es-ES" sz="2800" dirty="0"/>
          </a:p>
          <a:p>
            <a:pPr algn="ctr"/>
            <a:r>
              <a:rPr lang="es-ES" sz="2800" dirty="0" smtClean="0"/>
              <a:t>¿quién </a:t>
            </a:r>
            <a:r>
              <a:rPr lang="es-ES" sz="2800" dirty="0"/>
              <a:t>tiene derechos sobre una obra </a:t>
            </a:r>
            <a:r>
              <a:rPr lang="es-ES" sz="2800" dirty="0" smtClean="0"/>
              <a:t>creada?</a:t>
            </a:r>
          </a:p>
          <a:p>
            <a:pPr algn="ctr"/>
            <a:endParaRPr lang="es-ES" sz="2800" dirty="0"/>
          </a:p>
          <a:p>
            <a:pPr algn="ctr"/>
            <a:endParaRPr lang="es-ES" sz="2800" dirty="0" smtClean="0"/>
          </a:p>
          <a:p>
            <a:pPr algn="ctr"/>
            <a:r>
              <a:rPr lang="es-ES" sz="2800" dirty="0"/>
              <a:t>¿</a:t>
            </a:r>
            <a:r>
              <a:rPr lang="es-ES" sz="2800" dirty="0" smtClean="0"/>
              <a:t>qué </a:t>
            </a:r>
            <a:r>
              <a:rPr lang="es-ES" sz="2800" dirty="0"/>
              <a:t>usos se pueden </a:t>
            </a:r>
            <a:r>
              <a:rPr lang="es-ES" sz="2800" dirty="0" smtClean="0"/>
              <a:t>realizar?</a:t>
            </a:r>
          </a:p>
          <a:p>
            <a:pPr algn="ctr"/>
            <a:endParaRPr lang="es-ES" sz="2800" dirty="0"/>
          </a:p>
          <a:p>
            <a:pPr algn="ctr"/>
            <a:endParaRPr lang="es-ES" sz="2800" dirty="0" smtClean="0"/>
          </a:p>
          <a:p>
            <a:pPr algn="ctr"/>
            <a:r>
              <a:rPr lang="es-ES" sz="2800" dirty="0"/>
              <a:t>¿</a:t>
            </a:r>
            <a:r>
              <a:rPr lang="es-ES" sz="2800" dirty="0" smtClean="0"/>
              <a:t>quién puede hacer esos usos?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0767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9832"/>
            <a:ext cx="1296143" cy="4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1328"/>
            <a:ext cx="576064" cy="4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4355976" y="1124744"/>
            <a:ext cx="4572000" cy="498598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s-ES" sz="2000" b="1" dirty="0" smtClean="0"/>
              <a:t>DERECHOS MORALES </a:t>
            </a:r>
            <a:r>
              <a:rPr lang="es-ES" sz="2000" dirty="0" smtClean="0"/>
              <a:t>(</a:t>
            </a:r>
            <a:r>
              <a:rPr lang="es-ES" sz="2000" dirty="0" smtClean="0">
                <a:solidFill>
                  <a:srgbClr val="FF0000"/>
                </a:solidFill>
              </a:rPr>
              <a:t>inalienables</a:t>
            </a:r>
            <a:r>
              <a:rPr lang="es-ES" sz="2000" dirty="0" smtClean="0"/>
              <a:t>)</a:t>
            </a:r>
          </a:p>
          <a:p>
            <a:endParaRPr lang="es-ES" sz="2000" dirty="0"/>
          </a:p>
          <a:p>
            <a:pPr marL="285750" indent="-285750">
              <a:buFontTx/>
              <a:buChar char="-"/>
            </a:pPr>
            <a:r>
              <a:rPr lang="es-ES" sz="2000" dirty="0" smtClean="0"/>
              <a:t>Divulgación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Atribución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Integridad</a:t>
            </a:r>
          </a:p>
          <a:p>
            <a:endParaRPr lang="es-ES" sz="2000" dirty="0"/>
          </a:p>
          <a:p>
            <a:endParaRPr lang="es-ES" sz="2000" dirty="0" smtClean="0"/>
          </a:p>
          <a:p>
            <a:pPr marL="285750" indent="-285750">
              <a:buFontTx/>
              <a:buChar char="-"/>
            </a:pPr>
            <a:endParaRPr lang="es-ES" sz="2000" dirty="0"/>
          </a:p>
          <a:p>
            <a:r>
              <a:rPr lang="es-ES" sz="2000" b="1" dirty="0"/>
              <a:t>DERECHOS </a:t>
            </a:r>
            <a:r>
              <a:rPr lang="es-ES" sz="2000" b="1" dirty="0" smtClean="0"/>
              <a:t>DE EXPLOTACIÓN </a:t>
            </a:r>
            <a:r>
              <a:rPr lang="es-ES" sz="2000" dirty="0" smtClean="0"/>
              <a:t>(</a:t>
            </a:r>
            <a:r>
              <a:rPr lang="es-ES" sz="2000" dirty="0" smtClean="0">
                <a:solidFill>
                  <a:srgbClr val="FF0000"/>
                </a:solidFill>
              </a:rPr>
              <a:t>se pueden ceder</a:t>
            </a:r>
            <a:r>
              <a:rPr lang="es-ES" sz="2000" dirty="0" smtClean="0"/>
              <a:t>)</a:t>
            </a:r>
          </a:p>
          <a:p>
            <a:endParaRPr lang="es-ES" sz="2000" dirty="0"/>
          </a:p>
          <a:p>
            <a:pPr marL="285750" indent="-285750">
              <a:buFontTx/>
              <a:buChar char="-"/>
            </a:pPr>
            <a:r>
              <a:rPr lang="es-ES" sz="2000" dirty="0" smtClean="0"/>
              <a:t>Reproducción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Distribución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Comunicación pública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Transformación</a:t>
            </a:r>
            <a:endParaRPr lang="es-ES" sz="2000" dirty="0"/>
          </a:p>
          <a:p>
            <a:endParaRPr lang="es-ES" dirty="0"/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5" y="692696"/>
            <a:ext cx="3669787" cy="31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-324544" y="3933056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Titular de los derechos originariamente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7704348" y="1556792"/>
            <a:ext cx="360040" cy="70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6356647" y="2315783"/>
            <a:ext cx="2539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No se pueden pasar de un individuo a otro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7574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722</TotalTime>
  <Words>496</Words>
  <Application>Microsoft Office PowerPoint</Application>
  <PresentationFormat>Presentación en pantalla (4:3)</PresentationFormat>
  <Paragraphs>82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Claridad</vt:lpstr>
      <vt:lpstr>Herramientas digitales para Humanidades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</dc:title>
  <dc:creator>Luisa</dc:creator>
  <cp:lastModifiedBy>Usuario de Windows</cp:lastModifiedBy>
  <cp:revision>79</cp:revision>
  <dcterms:created xsi:type="dcterms:W3CDTF">2018-02-03T15:04:59Z</dcterms:created>
  <dcterms:modified xsi:type="dcterms:W3CDTF">2018-02-22T14:40:35Z</dcterms:modified>
</cp:coreProperties>
</file>